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6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78" r:id="rId8"/>
    <p:sldId id="268" r:id="rId9"/>
    <p:sldId id="261" r:id="rId10"/>
    <p:sldId id="264" r:id="rId11"/>
    <p:sldId id="262" r:id="rId12"/>
    <p:sldId id="279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70" d="100"/>
          <a:sy n="70" d="100"/>
        </p:scale>
        <p:origin x="4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567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111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4047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007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517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46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913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207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5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74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14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41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377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08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753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54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87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3/4/2020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7881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98033" y="1639414"/>
            <a:ext cx="9721514" cy="2703986"/>
          </a:xfrm>
        </p:spPr>
        <p:txBody>
          <a:bodyPr>
            <a:normAutofit/>
          </a:bodyPr>
          <a:lstStyle/>
          <a:p>
            <a:r>
              <a:rPr lang="en-US" sz="7200" b="1" dirty="0" smtClean="0"/>
              <a:t>The Aztecs and Incas</a:t>
            </a:r>
            <a:endParaRPr 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17885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880" y="66638"/>
            <a:ext cx="9166860" cy="3649133"/>
          </a:xfrm>
        </p:spPr>
        <p:txBody>
          <a:bodyPr/>
          <a:lstStyle/>
          <a:p>
            <a:pPr marL="457200" lvl="1" indent="0">
              <a:buNone/>
            </a:pPr>
            <a:r>
              <a:rPr lang="en-US" sz="4800" dirty="0"/>
              <a:t>B. </a:t>
            </a:r>
            <a:r>
              <a:rPr lang="en-US" sz="4800" dirty="0" smtClean="0"/>
              <a:t>Centrally government controlled </a:t>
            </a:r>
            <a:r>
              <a:rPr lang="en-US" sz="4800" dirty="0"/>
              <a:t>economy, religion, and class system</a:t>
            </a:r>
            <a:endParaRPr lang="en-US" sz="4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 descr="http://upload.wikimedia.org/wikipedia/commons/thumb/2/25/Sacsayhuaman_%28pixinn.net%29.jpg/220px-Sacsayhuaman_%28pixinn.net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980" y="27999"/>
            <a:ext cx="3131820" cy="6830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uz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24464"/>
            <a:ext cx="8983980" cy="365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0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4949" y="108285"/>
            <a:ext cx="5091249" cy="243037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4400" b="1" dirty="0"/>
              <a:t>C</a:t>
            </a:r>
            <a:r>
              <a:rPr lang="en-US" sz="4400" b="1" dirty="0" smtClean="0"/>
              <a:t>. Cities</a:t>
            </a:r>
          </a:p>
          <a:p>
            <a:pPr marL="457200" lvl="1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1. Cusco (</a:t>
            </a:r>
            <a:r>
              <a:rPr lang="en-US" sz="3600" dirty="0" err="1" smtClean="0"/>
              <a:t>Captiol</a:t>
            </a:r>
            <a:r>
              <a:rPr lang="en-US" sz="3600" dirty="0" smtClean="0"/>
              <a:t>)</a:t>
            </a:r>
          </a:p>
          <a:p>
            <a:pPr marL="457200" lvl="1" indent="0">
              <a:buNone/>
            </a:pPr>
            <a:r>
              <a:rPr lang="en-US" sz="3600" dirty="0"/>
              <a:t>	</a:t>
            </a:r>
            <a:r>
              <a:rPr lang="en-US" sz="3600" dirty="0" smtClean="0"/>
              <a:t>2. Machu Picchu</a:t>
            </a:r>
            <a:endParaRPr lang="en-US" dirty="0"/>
          </a:p>
        </p:txBody>
      </p:sp>
      <p:pic>
        <p:nvPicPr>
          <p:cNvPr id="3074" name="Picture 2" descr="File:80 - Machu Picchu - Juin 2009 - edit.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-1"/>
            <a:ext cx="7505700" cy="68540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machu picch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10"/>
          <a:stretch/>
        </p:blipFill>
        <p:spPr bwMode="auto">
          <a:xfrm>
            <a:off x="0" y="2538662"/>
            <a:ext cx="4692316" cy="431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2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5011" y="-649259"/>
            <a:ext cx="8386011" cy="3649133"/>
          </a:xfrm>
        </p:spPr>
        <p:txBody>
          <a:bodyPr/>
          <a:lstStyle/>
          <a:p>
            <a:pPr marL="457200" lvl="1" indent="0">
              <a:buNone/>
            </a:pPr>
            <a:r>
              <a:rPr lang="en-US" sz="3200" dirty="0" smtClean="0"/>
              <a:t>D. Extensive road network </a:t>
            </a:r>
            <a:endParaRPr lang="en-US" sz="2400" dirty="0"/>
          </a:p>
          <a:p>
            <a:pPr marL="457200" lvl="1" indent="0">
              <a:buNone/>
            </a:pPr>
            <a:r>
              <a:rPr lang="en-US" sz="3200" dirty="0"/>
              <a:t>E</a:t>
            </a:r>
            <a:r>
              <a:rPr lang="en-US" sz="3200" dirty="0" smtClean="0"/>
              <a:t>. </a:t>
            </a:r>
            <a:r>
              <a:rPr lang="en-US" sz="3200" dirty="0"/>
              <a:t>No writing but </a:t>
            </a:r>
            <a:r>
              <a:rPr lang="en-US" sz="3200" dirty="0" smtClean="0"/>
              <a:t>recording </a:t>
            </a:r>
            <a:r>
              <a:rPr lang="en-US" sz="3200" dirty="0"/>
              <a:t>system (</a:t>
            </a:r>
            <a:r>
              <a:rPr lang="en-US" sz="3200" b="1" u="sng" dirty="0"/>
              <a:t>quipu)</a:t>
            </a:r>
            <a:endParaRPr lang="en-US" sz="2400" dirty="0"/>
          </a:p>
          <a:p>
            <a:endParaRPr lang="en-US" dirty="0"/>
          </a:p>
        </p:txBody>
      </p:sp>
      <p:pic>
        <p:nvPicPr>
          <p:cNvPr id="5" name="Picture 6" descr="http://www.rei.com/graphics/adventures/trips/bigmaps/inca_map_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179" y="1"/>
            <a:ext cx="450382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melandbevan.files.wordpress.com/2010/09/h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5"/>
          <a:stretch/>
        </p:blipFill>
        <p:spPr bwMode="auto">
          <a:xfrm>
            <a:off x="3828994" y="1785827"/>
            <a:ext cx="3859185" cy="27097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upload.wikimedia.org/wikipedia/commons/a/a7/Inca_Quip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72717"/>
            <a:ext cx="3828994" cy="26228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quip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7463"/>
            <a:ext cx="3964868" cy="249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http://s3.postimg.org/s4v81lajn/Histoblog042_1_quipo_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994" y="3934326"/>
            <a:ext cx="3859185" cy="2923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067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mexicolore.co.uk/images-5/563_20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5547"/>
            <a:ext cx="8229601" cy="50006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" y="1"/>
            <a:ext cx="10131425" cy="815546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/>
              <a:t>I. Aztecs (1200-1500)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59848" y="5356129"/>
            <a:ext cx="12673916" cy="2132753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4000" dirty="0" smtClean="0"/>
              <a:t>A</a:t>
            </a:r>
            <a:r>
              <a:rPr lang="en-US" sz="4400" dirty="0" smtClean="0"/>
              <a:t>. Middle Central America </a:t>
            </a:r>
            <a:r>
              <a:rPr lang="en-US" sz="4400" dirty="0" smtClean="0">
                <a:solidFill>
                  <a:schemeClr val="bg1"/>
                </a:solidFill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</a:rPr>
              <a:t>-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2500" b="1" dirty="0" smtClean="0">
                <a:solidFill>
                  <a:schemeClr val="bg1"/>
                </a:solidFill>
              </a:rPr>
              <a:t>(</a:t>
            </a:r>
            <a:r>
              <a:rPr lang="en-US" sz="2500" b="1" dirty="0">
                <a:solidFill>
                  <a:schemeClr val="bg1"/>
                </a:solidFill>
              </a:rPr>
              <a:t>Mexico)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Image result for aztec empi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898" y="2054889"/>
            <a:ext cx="4809868" cy="330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d.umn.edu/cla/faculty/troufs/anth3618/images/Tenochtitlan2.jpg"/>
          <p:cNvPicPr>
            <a:picLocks noChangeAspect="1" noChangeArrowheads="1"/>
          </p:cNvPicPr>
          <p:nvPr/>
        </p:nvPicPr>
        <p:blipFill rotWithShape="1">
          <a:blip r:embed="rId2"/>
          <a:srcRect t="3968"/>
          <a:stretch/>
        </p:blipFill>
        <p:spPr bwMode="auto">
          <a:xfrm>
            <a:off x="72971" y="2177059"/>
            <a:ext cx="6062091" cy="468094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2217" y="0"/>
            <a:ext cx="12514217" cy="2429691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4000" dirty="0" smtClean="0"/>
              <a:t>B. </a:t>
            </a:r>
            <a:r>
              <a:rPr lang="en-US" sz="4000" dirty="0"/>
              <a:t>C</a:t>
            </a:r>
            <a:r>
              <a:rPr lang="en-US" sz="4000" dirty="0" smtClean="0"/>
              <a:t>apital -Tenochtitlan</a:t>
            </a:r>
            <a:endParaRPr lang="en-US" sz="3200" dirty="0"/>
          </a:p>
          <a:p>
            <a:pPr marL="914400" lvl="2" indent="0">
              <a:buNone/>
            </a:pPr>
            <a:r>
              <a:rPr lang="en-US" sz="3600" dirty="0" smtClean="0"/>
              <a:t>1. Located </a:t>
            </a:r>
            <a:r>
              <a:rPr lang="en-US" sz="3600" dirty="0"/>
              <a:t>on an island in Lake </a:t>
            </a:r>
            <a:r>
              <a:rPr lang="en-US" sz="3600" dirty="0" err="1"/>
              <a:t>Texcoco</a:t>
            </a:r>
            <a:r>
              <a:rPr lang="en-US" sz="3600" dirty="0"/>
              <a:t> (now Mexico City)</a:t>
            </a:r>
            <a:endParaRPr lang="en-US" sz="2800" dirty="0"/>
          </a:p>
          <a:p>
            <a:pPr marL="914400" lvl="2" indent="0">
              <a:buNone/>
            </a:pPr>
            <a:r>
              <a:rPr lang="en-US" sz="3600" dirty="0" smtClean="0"/>
              <a:t>2. Biggest city in the world at the time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Image result for tenochtitlan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1364" y="2177059"/>
            <a:ext cx="5409202" cy="540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96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t0.gstatic.com/images?q=tbn:ANd9GcTSsy3hD0KhVHmvWh5vmg3-ghfELwP6OdmeYdH2Yt7ozI6xO-K5H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1547" y="2986839"/>
            <a:ext cx="7030453" cy="387116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46" y="618354"/>
            <a:ext cx="4924354" cy="2242813"/>
          </a:xfrm>
        </p:spPr>
        <p:txBody>
          <a:bodyPr/>
          <a:lstStyle/>
          <a:p>
            <a:pPr marL="914400" lvl="2" indent="0">
              <a:buNone/>
            </a:pPr>
            <a:r>
              <a:rPr lang="en-US" sz="4000" dirty="0" smtClean="0"/>
              <a:t>3. </a:t>
            </a:r>
            <a:r>
              <a:rPr lang="en-US" sz="4000" b="1" u="sng" dirty="0" err="1" smtClean="0"/>
              <a:t>Chinampas</a:t>
            </a:r>
            <a:r>
              <a:rPr lang="en-US" sz="4000" b="1" u="sng" dirty="0" smtClean="0"/>
              <a:t>-</a:t>
            </a:r>
            <a:r>
              <a:rPr lang="en-US" sz="4000" dirty="0" smtClean="0"/>
              <a:t> </a:t>
            </a:r>
          </a:p>
          <a:p>
            <a:pPr marL="914400" lvl="2" indent="0">
              <a:buNone/>
            </a:pPr>
            <a:r>
              <a:rPr lang="en-US" sz="4000" dirty="0" smtClean="0"/>
              <a:t>floating </a:t>
            </a:r>
            <a:r>
              <a:rPr lang="en-US" sz="4000" dirty="0"/>
              <a:t>farms</a:t>
            </a:r>
            <a:endParaRPr lang="en-US" sz="32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148" name="Picture 4" descr="http://midwestpermaculture.com/wordpress/wp-content/uploads/2012/10/chinampasIma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4448" y="0"/>
            <a:ext cx="6753726" cy="3479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283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0554" y="2261536"/>
            <a:ext cx="6738590" cy="448818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4000" dirty="0"/>
              <a:t>C</a:t>
            </a:r>
            <a:r>
              <a:rPr lang="en-US" sz="4000" dirty="0" smtClean="0"/>
              <a:t>. Warrior </a:t>
            </a:r>
            <a:r>
              <a:rPr lang="en-US" sz="4000" dirty="0"/>
              <a:t>society but also </a:t>
            </a:r>
            <a:r>
              <a:rPr lang="en-US" sz="4000" dirty="0" smtClean="0"/>
              <a:t>very educated</a:t>
            </a:r>
            <a:endParaRPr lang="en-US" sz="3200" dirty="0"/>
          </a:p>
          <a:p>
            <a:pPr marL="457200" lvl="1" indent="0">
              <a:buNone/>
            </a:pPr>
            <a:r>
              <a:rPr lang="en-US" sz="4000" dirty="0"/>
              <a:t>E</a:t>
            </a:r>
            <a:r>
              <a:rPr lang="en-US" sz="4000" dirty="0" smtClean="0"/>
              <a:t>. Human sacrifice</a:t>
            </a:r>
            <a:endParaRPr lang="en-US" dirty="0"/>
          </a:p>
        </p:txBody>
      </p:sp>
      <p:pic>
        <p:nvPicPr>
          <p:cNvPr id="2050" name="Picture 2" descr="http://upload.wikimedia.org/wikipedia/commons/thumb/5/53/Codex_Magliabechiano_%28141_cropped%29.jpg/300px-Codex_Magliabechiano_%28141_cropped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689" y="0"/>
            <a:ext cx="583798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thumb/c/ce/Kodeks_tudela_21.jpg/250px-Kodeks_tudel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upload.wikimedia.org/wikipedia/commons/thumb/c/ce/Kodeks_tudela_21.jpg/250px-Kodeks_tudela_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upload.wikimedia.org/wikipedia/commons/thumb/b/b2/Aztec_or_Mixtec_sacrificial_knife_2.jpg/200px-Aztec_or_Mixtec_sacrificial_knife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20675"/>
            <a:ext cx="19050" cy="95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upload.wikimedia.org/wikipedia/commons/b/b2/Aztec_or_Mixtec_sacrificial_knife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3337" y="-777875"/>
            <a:ext cx="1646115" cy="39509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44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http://www.perles-de-culture.info/wp-content/uploads/2012/02/sZsi9XwLEo6W6WB49XNODX7WOadHFb70Go6WDodmEYMiOYMjEWcyHY7uPXB1BnwvCoAzAo9uFb7OOYMjGgdu4bd5GfsOBbd8Kax4JXtX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" y="0"/>
            <a:ext cx="1098611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upload.wikimedia.org/wikipedia/commons/thumb/a/a1/Piramide_de_la_Luna_072006.jpg/1280px-Piramide_de_la_Luna_072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1"/>
            <a:ext cx="12192000" cy="70104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051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http://farm7.staticflickr.com/6066/6061785270_4ecdc3cce8_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489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75" y="107097"/>
            <a:ext cx="7821361" cy="1001719"/>
          </a:xfrm>
        </p:spPr>
        <p:txBody>
          <a:bodyPr>
            <a:noAutofit/>
          </a:bodyPr>
          <a:lstStyle/>
          <a:p>
            <a:r>
              <a:rPr lang="en-US" sz="6000" b="1" dirty="0"/>
              <a:t>II. Incas (1400 – 1550)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3268"/>
            <a:ext cx="7327066" cy="6264767"/>
          </a:xfrm>
        </p:spPr>
        <p:txBody>
          <a:bodyPr/>
          <a:lstStyle/>
          <a:p>
            <a:pPr marL="1200150" lvl="1" indent="-742950">
              <a:buAutoNum type="alphaUcPeriod"/>
            </a:pPr>
            <a:r>
              <a:rPr lang="en-US" sz="6000" dirty="0" smtClean="0"/>
              <a:t>West coast </a:t>
            </a:r>
            <a:r>
              <a:rPr lang="en-US" sz="6000" dirty="0"/>
              <a:t>of South </a:t>
            </a:r>
            <a:r>
              <a:rPr lang="en-US" sz="6000" dirty="0" smtClean="0"/>
              <a:t>America</a:t>
            </a:r>
            <a:endParaRPr lang="en-US" dirty="0"/>
          </a:p>
        </p:txBody>
      </p:sp>
      <p:pic>
        <p:nvPicPr>
          <p:cNvPr id="4" name="Picture 3" descr="File:Inca Empire South Ameri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251" y="0"/>
            <a:ext cx="5994400" cy="68408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encrypted-tbn2.gstatic.com/images?q=tbn:ANd9GcQf8uMLA0lrC9kMZvUcpZyMdFtB_pgwgz5x9-lb8g_0ub7hFva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0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3594</TotalTime>
  <Words>120</Words>
  <Application>Microsoft Office PowerPoint</Application>
  <PresentationFormat>Widescreen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Celestial</vt:lpstr>
      <vt:lpstr>The Aztecs and Incas</vt:lpstr>
      <vt:lpstr>I. Aztecs (1200-1500)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Incas (1400 – 1550)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Marwitz, Keith A.</dc:creator>
  <cp:lastModifiedBy>Mercado, Brittany S.</cp:lastModifiedBy>
  <cp:revision>75</cp:revision>
  <dcterms:created xsi:type="dcterms:W3CDTF">2014-02-26T23:35:31Z</dcterms:created>
  <dcterms:modified xsi:type="dcterms:W3CDTF">2020-03-04T19:18:56Z</dcterms:modified>
</cp:coreProperties>
</file>