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8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17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2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1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3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6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EF8190A-E844-4CC4-8585-4C50DB9F1366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21E384-7CF5-4005-A866-7BEC579D7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5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711" y="931743"/>
            <a:ext cx="6744555" cy="449950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Exploration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Conquest</a:t>
            </a:r>
            <a:endParaRPr lang="en-US" dirty="0"/>
          </a:p>
        </p:txBody>
      </p:sp>
      <p:pic>
        <p:nvPicPr>
          <p:cNvPr id="3" name="Content Placeholder 6" descr="in-the-case-7fyy9u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57013" cy="67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7" y="174467"/>
            <a:ext cx="8325852" cy="1325564"/>
          </a:xfrm>
          <a:solidFill>
            <a:schemeClr val="tx1">
              <a:alpha val="63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I. </a:t>
            </a:r>
            <a:r>
              <a:rPr lang="en-US" sz="6000" dirty="0" smtClean="0">
                <a:solidFill>
                  <a:schemeClr val="bg1"/>
                </a:solidFill>
              </a:rPr>
              <a:t>European Exploration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843" y="1830886"/>
            <a:ext cx="5029200" cy="4789104"/>
          </a:xfrm>
          <a:solidFill>
            <a:schemeClr val="tx1">
              <a:alpha val="67000"/>
            </a:schemeClr>
          </a:solidFill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en-US" sz="5400" dirty="0" smtClean="0">
                <a:solidFill>
                  <a:schemeClr val="bg1"/>
                </a:solidFill>
              </a:rPr>
              <a:t>Why Explore?</a:t>
            </a:r>
          </a:p>
          <a:p>
            <a:pPr marL="1200150" lvl="1" indent="-742950"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Wealth </a:t>
            </a:r>
            <a:r>
              <a:rPr lang="en-US" sz="4800" dirty="0">
                <a:solidFill>
                  <a:schemeClr val="bg1"/>
                </a:solidFill>
              </a:rPr>
              <a:t>from direct trade with </a:t>
            </a:r>
            <a:r>
              <a:rPr lang="en-US" sz="4800" dirty="0" smtClean="0">
                <a:solidFill>
                  <a:schemeClr val="bg1"/>
                </a:solidFill>
              </a:rPr>
              <a:t>Asia</a:t>
            </a:r>
            <a:endParaRPr lang="en-US" sz="4800" dirty="0">
              <a:solidFill>
                <a:schemeClr val="bg1"/>
              </a:solidFill>
            </a:endParaRPr>
          </a:p>
          <a:p>
            <a:pPr marL="1200150" lvl="1" indent="-742950"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Spread </a:t>
            </a:r>
            <a:r>
              <a:rPr lang="en-US" sz="4800" dirty="0">
                <a:solidFill>
                  <a:schemeClr val="bg1"/>
                </a:solidFill>
              </a:rPr>
              <a:t>the faith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2" descr="http://tnorton.wiki.hoover.k12.al.us/file/view/Silk_Road.jpg/271019544/894x463/Silk_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" y="1623728"/>
            <a:ext cx="6424864" cy="47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3361" y="80753"/>
            <a:ext cx="7378167" cy="65727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800" dirty="0"/>
              <a:t>3</a:t>
            </a:r>
            <a:r>
              <a:rPr lang="en-US" sz="4800" dirty="0" smtClean="0"/>
              <a:t>. </a:t>
            </a:r>
            <a:r>
              <a:rPr lang="en-US" sz="4800" dirty="0" smtClean="0"/>
              <a:t>Spirit </a:t>
            </a:r>
            <a:r>
              <a:rPr lang="en-US" sz="4800" dirty="0"/>
              <a:t>of Renaissance exploration and discovery</a:t>
            </a:r>
            <a:endParaRPr lang="en-US" sz="4400" dirty="0"/>
          </a:p>
          <a:p>
            <a:pPr marL="457200" lvl="1" indent="0">
              <a:buNone/>
            </a:pPr>
            <a:r>
              <a:rPr lang="en-US" sz="4800" dirty="0"/>
              <a:t>4</a:t>
            </a:r>
            <a:r>
              <a:rPr lang="en-US" sz="4800" dirty="0" smtClean="0"/>
              <a:t>. </a:t>
            </a:r>
            <a:r>
              <a:rPr lang="en-US" sz="4800" dirty="0" smtClean="0"/>
              <a:t>New </a:t>
            </a:r>
            <a:r>
              <a:rPr lang="en-US" sz="4800" dirty="0"/>
              <a:t>technologies </a:t>
            </a:r>
            <a:endParaRPr lang="en-US" sz="4400" dirty="0"/>
          </a:p>
          <a:p>
            <a:pPr marL="1657350" lvl="2" indent="-742950">
              <a:buFont typeface="+mj-lt"/>
              <a:buAutoNum type="alphaLcParenR"/>
            </a:pPr>
            <a:r>
              <a:rPr lang="en-US" sz="4400" dirty="0" smtClean="0"/>
              <a:t>Caravel- </a:t>
            </a:r>
            <a:r>
              <a:rPr lang="en-US" sz="4400" dirty="0"/>
              <a:t>long distance ship with triangular sails</a:t>
            </a:r>
            <a:endParaRPr lang="en-US" sz="4000" dirty="0"/>
          </a:p>
          <a:p>
            <a:pPr marL="1657350" lvl="2" indent="-742950">
              <a:buFont typeface="+mj-lt"/>
              <a:buAutoNum type="alphaLcParenR"/>
            </a:pPr>
            <a:r>
              <a:rPr lang="en-US" sz="4400" dirty="0" smtClean="0"/>
              <a:t>Compass </a:t>
            </a:r>
            <a:r>
              <a:rPr lang="en-US" sz="4400" dirty="0"/>
              <a:t>-navigational tool </a:t>
            </a:r>
            <a:endParaRPr lang="en-US" sz="4000" dirty="0"/>
          </a:p>
          <a:p>
            <a:pPr marL="1657350" lvl="2" indent="-742950">
              <a:buFont typeface="+mj-lt"/>
              <a:buAutoNum type="alphaLcParenR"/>
            </a:pPr>
            <a:r>
              <a:rPr lang="en-US" sz="4400" dirty="0" smtClean="0"/>
              <a:t>Astrolabe- </a:t>
            </a:r>
            <a:r>
              <a:rPr lang="en-US" sz="4400" dirty="0"/>
              <a:t>using the stars to find position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thumb/5/5b/Caravel_Boa_Esperanca_Portugal.jpg/220px-Caravel_Boa_Esperanca_Portug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80" y="3304722"/>
            <a:ext cx="5006720" cy="355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9/90/Astrolabe_%28PSF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07" y="0"/>
            <a:ext cx="5027194" cy="329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39543" cy="9144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II. </a:t>
            </a:r>
            <a:r>
              <a:rPr lang="en-US" sz="6000" dirty="0" smtClean="0"/>
              <a:t>Conquistadors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2511" y="1187534"/>
            <a:ext cx="7046132" cy="555015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4400" b="1" u="sng" dirty="0" smtClean="0"/>
              <a:t>A. Conquistadors-</a:t>
            </a:r>
            <a:r>
              <a:rPr lang="en-US" sz="4400" dirty="0" smtClean="0"/>
              <a:t> </a:t>
            </a:r>
            <a:r>
              <a:rPr lang="en-US" sz="4400" dirty="0"/>
              <a:t>Spanish conquerors of Americas</a:t>
            </a:r>
            <a:endParaRPr lang="en-US" sz="4000" dirty="0"/>
          </a:p>
          <a:p>
            <a:pPr marL="457200" lvl="1" indent="0">
              <a:buNone/>
            </a:pPr>
            <a:r>
              <a:rPr lang="en-US" sz="4400" dirty="0" smtClean="0"/>
              <a:t>B. Why </a:t>
            </a:r>
            <a:r>
              <a:rPr lang="en-US" sz="4400" dirty="0"/>
              <a:t>conquer the </a:t>
            </a:r>
            <a:r>
              <a:rPr lang="en-US" sz="4400" dirty="0" smtClean="0"/>
              <a:t>Americas?</a:t>
            </a:r>
          </a:p>
          <a:p>
            <a:pPr marL="457200" lvl="1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1. </a:t>
            </a:r>
            <a:r>
              <a:rPr lang="en-US" sz="4400" b="1" dirty="0" smtClean="0"/>
              <a:t>god</a:t>
            </a:r>
            <a:r>
              <a:rPr lang="en-US" sz="4400" b="1" dirty="0"/>
              <a:t>, glory, gold</a:t>
            </a:r>
            <a:endParaRPr lang="en-US" sz="4000" dirty="0"/>
          </a:p>
          <a:p>
            <a:pPr marL="457200" lvl="1" indent="0">
              <a:buNone/>
            </a:pPr>
            <a:r>
              <a:rPr lang="en-US" sz="4400" dirty="0" smtClean="0"/>
              <a:t>C. </a:t>
            </a:r>
            <a:r>
              <a:rPr lang="en-US" sz="4400" dirty="0" smtClean="0"/>
              <a:t>Able to </a:t>
            </a:r>
            <a:r>
              <a:rPr lang="en-US" sz="4400" dirty="0"/>
              <a:t>conquer because of their newness, modern weapons (horses, steel, and gunpowder), and diseases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6" name="Picture 4" descr="http://www.hdwpapers.com/walls/candian_gold_coin_wallpaper_2-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21" y="3611880"/>
            <a:ext cx="2547852" cy="32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edurich.net/hansonj/aztecs/aztec_webpage/Moctezuma/cortes_ind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21" y="0"/>
            <a:ext cx="5478378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upload.wikimedia.org/wikipedia/commons/d/dd/ROHM_D195_The_conquistadors_pray_before_entry_to_tenochtitl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21" y="3607744"/>
            <a:ext cx="2930526" cy="32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1444</TotalTime>
  <Words>64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Depth</vt:lpstr>
      <vt:lpstr>Exploration  and  Conquest</vt:lpstr>
      <vt:lpstr>I. European Exploration</vt:lpstr>
      <vt:lpstr>PowerPoint Presentation</vt:lpstr>
      <vt:lpstr>II. Conquistadors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and Conquest</dc:title>
  <dc:creator>Marwitz, Keith A.</dc:creator>
  <cp:lastModifiedBy>Stanford, Brittany A.</cp:lastModifiedBy>
  <cp:revision>53</cp:revision>
  <dcterms:created xsi:type="dcterms:W3CDTF">2014-03-02T15:13:49Z</dcterms:created>
  <dcterms:modified xsi:type="dcterms:W3CDTF">2017-10-09T19:31:06Z</dcterms:modified>
</cp:coreProperties>
</file>