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3124200"/>
            <a:ext cx="8636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5056632"/>
            <a:ext cx="8636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00788"/>
            <a:ext cx="2645833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A5C33CE-1644-4338-9F63-915170BABB40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8968" y="6300788"/>
            <a:ext cx="5084233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4184" y="6300788"/>
            <a:ext cx="914400" cy="273050"/>
          </a:xfrm>
        </p:spPr>
        <p:txBody>
          <a:bodyPr/>
          <a:lstStyle>
            <a:lvl1pPr>
              <a:defRPr sz="1100"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14049539-8D88-485A-944D-8B1F840F0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8679-A144-4DEF-81FB-A2903BF00D09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9C22-8747-4634-9FCB-F626F7BBF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E209-0905-44AA-9832-59B9C4F9DDB7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BB86-6F5C-4F7F-A51F-7D504FBA9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343A-8567-45DB-8824-9B8DF6EF7DCF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540E-93CC-4F06-BE9B-719675BA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6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2394-0F20-4D11-B1B5-5DA0D6C659D6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4D80-3ADB-450E-A08A-B4C61A313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5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0048"/>
            <a:ext cx="4751917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368490"/>
            <a:ext cx="475488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8" y="2866031"/>
            <a:ext cx="4751917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B248-B5AA-424A-AFE3-3DBBE8A5E9F8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2E36-3A54-4A4A-A30B-025B61465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21421631">
            <a:off x="838201" y="506414"/>
            <a:ext cx="5135033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02432" y="369052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061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0059" y="2699983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1078391" y="667561"/>
            <a:ext cx="4624885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88F8-1666-42C6-957D-0D88B7573EA4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E0DF-8631-4E08-A252-ED5FD5634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11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21214351">
            <a:off x="416984" y="3521076"/>
            <a:ext cx="5452533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07644" y="352719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226484" y="241301"/>
            <a:ext cx="5450416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654743" y="3682580"/>
            <a:ext cx="4938812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462839" y="403038"/>
            <a:ext cx="4938812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579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4576" y="2699983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FD1C-0E5E-4344-B991-05D598A93F21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BA11-5CA0-4FE3-BAA0-97B66774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3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745318" y="379414"/>
            <a:ext cx="6709833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8736"/>
            <a:ext cx="97536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997544" y="564564"/>
            <a:ext cx="6204769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2A11-A2B2-47C2-9D19-DAB79975F3D8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EF00-9BCC-4C21-9361-9D7D25615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21420000">
            <a:off x="152400" y="115889"/>
            <a:ext cx="5291667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01504" y="363092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5554134" y="323850"/>
            <a:ext cx="6390217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98869" y="304999"/>
            <a:ext cx="4797940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5781981" y="507668"/>
            <a:ext cx="591048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6106"/>
            <a:ext cx="97536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AA39-FE0E-4D5A-9612-F5A4CCC54673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A663-8B20-4091-B699-D29344807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0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6412-9025-4354-BF9B-3367F486E6A8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49DF-1F27-4B1A-AC6A-6A350B36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6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09BC-C0E2-42A1-96CE-E58BEEECEF59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F5CF-CFED-4B74-8983-B2A51D37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8910" y="450851"/>
            <a:ext cx="1128111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50851"/>
            <a:ext cx="79248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D185-B58B-4F54-9336-7FC3E226A841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A757-53DE-43FE-9D1E-DF6BEA29F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9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6287" y="3200400"/>
            <a:ext cx="10695709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084" y="3833095"/>
            <a:ext cx="62992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1084" y="5056909"/>
            <a:ext cx="62992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299200"/>
            <a:ext cx="26416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C2CAE67-89CC-4122-8EAC-56CC44F9F400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283200" y="6299200"/>
            <a:ext cx="508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019367" y="6311901"/>
            <a:ext cx="914400" cy="265113"/>
          </a:xfrm>
        </p:spPr>
        <p:txBody>
          <a:bodyPr/>
          <a:lstStyle>
            <a:lvl1pPr>
              <a:defRPr sz="1100"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0361AA04-6A35-4D19-8810-92BC56B92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9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1"/>
            <a:ext cx="103632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57016"/>
            <a:ext cx="103632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3EAB-7A70-4895-A52B-796F4FDCA771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D9-B03E-449E-9C10-F8656FCD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7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0258" y="1689847"/>
            <a:ext cx="11241737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6354"/>
            <a:ext cx="7112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60619"/>
            <a:ext cx="7112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E8995-F0A6-47A1-8FA0-3F1F26EFB555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10A8-EACB-470C-8DF7-A76E3FC4D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0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1240000">
            <a:off x="872067" y="444501"/>
            <a:ext cx="7222067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0475" y="359465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0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3" y="5230907"/>
            <a:ext cx="7377277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4D15-FD80-467D-B267-B29EB80EF6C1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BB41-3600-4B71-B873-035DD873B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FC9DC-A6A5-47EC-9181-1019717005FF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58A5-073D-444C-8DA0-C483B57D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18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18" y="1897064"/>
            <a:ext cx="43053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101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489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663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352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A2CA-BA99-4FAB-A46A-B18353919044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AD5B-5C2C-42F3-929E-AA609AEE2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9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8789-F620-4871-9756-0B66EE448655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FC94-32B9-4A99-BD7E-1D70250B5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1" y="503238"/>
            <a:ext cx="9751484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1" y="1735138"/>
            <a:ext cx="9751484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17151" y="6315076"/>
            <a:ext cx="17272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Rockwell" pitchFamily="18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77EDCC84-3EF8-4D38-BBF1-0A6476703E7F}" type="datetimeFigureOut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1" y="6305551"/>
            <a:ext cx="4957233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767" y="5476875"/>
            <a:ext cx="1976967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200"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464EDDA8-FA5A-459A-86FC-49335BE73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  <a:ea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  <a:ea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  <a:ea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  <a:ea typeface="ＭＳ Ｐゴシック" pitchFamily="-84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3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2219326" y="762000"/>
            <a:ext cx="8169275" cy="2941639"/>
          </a:xfrm>
        </p:spPr>
        <p:txBody>
          <a:bodyPr/>
          <a:lstStyle/>
          <a:p>
            <a:pPr algn="ctr">
              <a:defRPr/>
            </a:pPr>
            <a:r>
              <a:rPr lang="en-US" altLang="en-US" sz="6600" b="1" dirty="0">
                <a:ea typeface="ＭＳ Ｐゴシック" pitchFamily="-84" charset="-128"/>
              </a:rPr>
              <a:t>“</a:t>
            </a:r>
            <a:r>
              <a:rPr lang="en-US" sz="6600" b="1" dirty="0">
                <a:ea typeface="ＭＳ Ｐゴシック" pitchFamily="-84" charset="-128"/>
              </a:rPr>
              <a:t>Four Early Civilizations</a:t>
            </a:r>
            <a:r>
              <a:rPr lang="en-US" altLang="en-US" sz="6600" b="1" dirty="0">
                <a:ea typeface="ＭＳ Ｐゴシック" pitchFamily="-84" charset="-128"/>
              </a:rPr>
              <a:t>”</a:t>
            </a:r>
            <a:br>
              <a:rPr lang="en-US" altLang="en-US" sz="6600" b="1" dirty="0">
                <a:ea typeface="ＭＳ Ｐゴシック" pitchFamily="-84" charset="-128"/>
              </a:rPr>
            </a:br>
            <a:r>
              <a:rPr lang="en-US" altLang="en-US" sz="6600" b="1" dirty="0" smtClean="0">
                <a:ea typeface="ＭＳ Ｐゴシック" pitchFamily="-84" charset="-128"/>
              </a:rPr>
              <a:t>Continued </a:t>
            </a:r>
            <a:endParaRPr lang="en-US" sz="6600" b="1" dirty="0">
              <a:ea typeface="ＭＳ Ｐゴシック" pitchFamily="-84" charset="-128"/>
            </a:endParaRPr>
          </a:p>
        </p:txBody>
      </p:sp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1060450" y="6567488"/>
            <a:ext cx="6477000" cy="1174750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2400" dirty="0">
                <a:ea typeface="ＭＳ Ｐゴシック" pitchFamily="-84" charset="-128"/>
              </a:rPr>
              <a:t>Started from Mesopotamia now we’re here. </a:t>
            </a:r>
          </a:p>
        </p:txBody>
      </p:sp>
      <p:pic>
        <p:nvPicPr>
          <p:cNvPr id="15364" name="Picture 4" descr="http://d3na4zxidw1hr4.cloudfront.net/site_media/uploads/images/post/d/drake/855020-drake_640_424_s_c1_center_top_0_0_jpeg_630x424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321176"/>
            <a:ext cx="36195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250825"/>
            <a:ext cx="7313613" cy="1227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II. </a:t>
            </a:r>
            <a:r>
              <a:rPr lang="en-US" dirty="0">
                <a:ea typeface="+mj-ea"/>
                <a:cs typeface="+mj-cs"/>
              </a:rPr>
              <a:t>Organization</a:t>
            </a:r>
            <a:br>
              <a:rPr lang="en-US" dirty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73162" y="503238"/>
            <a:ext cx="9494838" cy="4419600"/>
          </a:xfrm>
        </p:spPr>
        <p:txBody>
          <a:bodyPr/>
          <a:lstStyle/>
          <a:p>
            <a:pPr marL="971550" lvl="1" indent="-514350" eaLnBrk="1" hangingPunct="1">
              <a:buFontTx/>
              <a:buAutoNum type="alphaUcPeriod"/>
            </a:pPr>
            <a:r>
              <a:rPr lang="en-US" altLang="en-US" sz="3200" b="1"/>
              <a:t>Cities</a:t>
            </a:r>
            <a:endParaRPr lang="en-US" altLang="en-US" sz="2800"/>
          </a:p>
          <a:p>
            <a:pPr marL="1428750" lvl="2" indent="-514350" eaLnBrk="1" hangingPunct="1">
              <a:buFontTx/>
              <a:buAutoNum type="romanUcPeriod"/>
            </a:pPr>
            <a:r>
              <a:rPr lang="en-US" altLang="en-US" sz="3200"/>
              <a:t>Larger than villages with diverse populations and formal organization</a:t>
            </a:r>
            <a:endParaRPr lang="en-US" altLang="en-US" sz="2400"/>
          </a:p>
          <a:p>
            <a:pPr marL="1428750" lvl="2" indent="-514350" eaLnBrk="1" hangingPunct="1">
              <a:buFontTx/>
              <a:buAutoNum type="romanUcPeriod"/>
            </a:pPr>
            <a:r>
              <a:rPr lang="en-US" altLang="en-US" sz="3200"/>
              <a:t>Centers of trade</a:t>
            </a:r>
            <a:endParaRPr lang="en-US" altLang="en-US" sz="2400"/>
          </a:p>
          <a:p>
            <a:pPr marL="1428750" lvl="2" indent="-514350" eaLnBrk="1" hangingPunct="1">
              <a:buFontTx/>
              <a:buAutoNum type="romanUcPeriod"/>
            </a:pPr>
            <a:r>
              <a:rPr lang="en-US" altLang="en-US" sz="3200" b="1" u="sng"/>
              <a:t>City-state</a:t>
            </a:r>
            <a:r>
              <a:rPr lang="en-US" altLang="en-US" sz="3200"/>
              <a:t>- a political unit based on a city </a:t>
            </a:r>
            <a:r>
              <a:rPr lang="en-US" altLang="en-US" sz="2800"/>
              <a:t>government </a:t>
            </a:r>
            <a:r>
              <a:rPr lang="en-US" altLang="en-US" sz="3200"/>
              <a:t>and the land around that it controlled</a:t>
            </a:r>
            <a:endParaRPr lang="en-US" altLang="en-US" sz="2400"/>
          </a:p>
          <a:p>
            <a:pPr eaLnBrk="1" hangingPunct="1"/>
            <a:endParaRPr lang="en-US" altLang="en-US" smtClean="0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00476"/>
            <a:ext cx="48926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6" y="3800476"/>
            <a:ext cx="40227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6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2276" y="-139699"/>
            <a:ext cx="9396413" cy="4056063"/>
          </a:xfrm>
        </p:spPr>
        <p:txBody>
          <a:bodyPr rtlCol="0">
            <a:normAutofit/>
          </a:bodyPr>
          <a:lstStyle/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4400" b="1" dirty="0">
                <a:ea typeface="+mn-ea"/>
              </a:rPr>
              <a:t>B. Government</a:t>
            </a:r>
            <a:endParaRPr lang="en-US" sz="4000" dirty="0">
              <a:ea typeface="+mn-ea"/>
            </a:endParaRPr>
          </a:p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r>
              <a:rPr lang="en-US" sz="4200" dirty="0">
                <a:ea typeface="+mn-ea"/>
              </a:rPr>
              <a:t>1. Ruled by kings who formed </a:t>
            </a:r>
            <a:r>
              <a:rPr lang="en-US" sz="4200" b="1" u="sng" dirty="0">
                <a:ea typeface="+mn-ea"/>
              </a:rPr>
              <a:t>dynasties</a:t>
            </a:r>
            <a:r>
              <a:rPr lang="en-US" sz="4200" dirty="0">
                <a:ea typeface="+mn-ea"/>
              </a:rPr>
              <a:t>- rulers come from one family</a:t>
            </a:r>
          </a:p>
          <a:p>
            <a:pPr marL="1828800" lvl="3" indent="-457200" eaLnBrk="1" fontAlgn="auto" hangingPunct="1">
              <a:spcAft>
                <a:spcPts val="0"/>
              </a:spcAft>
              <a:buFontTx/>
              <a:buAutoNum type="alphaLcPeriod"/>
              <a:defRPr/>
            </a:pPr>
            <a:endParaRPr lang="en-US" dirty="0">
              <a:ea typeface="+mn-ea"/>
            </a:endParaRP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29" y="2028032"/>
            <a:ext cx="3534569" cy="419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" y="2127250"/>
            <a:ext cx="39814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http://cdn.akamai.steamstatic.com/steam/apps/319410/header.jpg?t=14473632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30" y="4810125"/>
            <a:ext cx="4499769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51179"/>
            <a:ext cx="3416300" cy="650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701800" y="1"/>
            <a:ext cx="10490200" cy="4056063"/>
          </a:xfrm>
        </p:spPr>
        <p:txBody>
          <a:bodyPr/>
          <a:lstStyle/>
          <a:p>
            <a:pPr marL="914400" lvl="2" indent="0" eaLnBrk="1" hangingPunct="1">
              <a:buNone/>
            </a:pPr>
            <a:r>
              <a:rPr lang="en-US" altLang="en-US" sz="4000" dirty="0"/>
              <a:t>2. Usually close connection between religion and government: </a:t>
            </a:r>
          </a:p>
          <a:p>
            <a:pPr marL="914400" lvl="2" indent="0" eaLnBrk="1" hangingPunct="1">
              <a:buNone/>
            </a:pPr>
            <a:r>
              <a:rPr lang="en-US" altLang="en-US" sz="4000" b="1" dirty="0"/>
              <a:t>	</a:t>
            </a:r>
            <a:r>
              <a:rPr lang="en-US" altLang="en-US" sz="3600" b="1" dirty="0"/>
              <a:t>a. </a:t>
            </a:r>
            <a:r>
              <a:rPr lang="en-US" altLang="en-US" sz="3600" b="1" u="sng" dirty="0"/>
              <a:t>theocracy</a:t>
            </a:r>
            <a:r>
              <a:rPr lang="en-US" altLang="en-US" sz="3600" dirty="0"/>
              <a:t>- </a:t>
            </a:r>
            <a:r>
              <a:rPr lang="en-US" altLang="en-US" sz="3600" dirty="0" smtClean="0"/>
              <a:t>rule based on religious authority </a:t>
            </a:r>
            <a:endParaRPr lang="en-US" altLang="en-US" sz="4000" dirty="0"/>
          </a:p>
          <a:p>
            <a:pPr marL="914400" lvl="2" indent="0" eaLnBrk="1" hangingPunct="1">
              <a:buNone/>
            </a:pPr>
            <a:r>
              <a:rPr lang="en-US" altLang="en-US" sz="4000" dirty="0"/>
              <a:t>	b. </a:t>
            </a:r>
            <a:r>
              <a:rPr lang="en-US" altLang="en-US" sz="3200" dirty="0"/>
              <a:t>Egypt was ruled by </a:t>
            </a:r>
            <a:r>
              <a:rPr lang="en-US" altLang="en-US" sz="3200" b="1" u="sng" dirty="0"/>
              <a:t>pharaohs</a:t>
            </a:r>
            <a:r>
              <a:rPr lang="en-US" altLang="en-US" sz="3200" dirty="0"/>
              <a:t>- kings </a:t>
            </a:r>
            <a:r>
              <a:rPr lang="en-US" altLang="en-US" sz="3200" dirty="0" smtClean="0"/>
              <a:t>who were 		believed </a:t>
            </a:r>
            <a:r>
              <a:rPr lang="en-US" altLang="en-US" sz="3200" dirty="0"/>
              <a:t>to be descended from the gods</a:t>
            </a:r>
            <a:endParaRPr lang="en-US" altLang="en-US" sz="2400" dirty="0"/>
          </a:p>
          <a:p>
            <a:pPr marL="914400" lvl="2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136900"/>
            <a:ext cx="93091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egyptian pharao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4" y="-176213"/>
            <a:ext cx="3620284" cy="70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03200" y="103982"/>
            <a:ext cx="11988800" cy="4425950"/>
          </a:xfrm>
        </p:spPr>
        <p:txBody>
          <a:bodyPr/>
          <a:lstStyle/>
          <a:p>
            <a:pPr marL="0" lvl="2" indent="0">
              <a:spcBef>
                <a:spcPts val="2000"/>
              </a:spcBef>
              <a:buNone/>
            </a:pPr>
            <a:r>
              <a:rPr lang="en-US" altLang="en-US" sz="4000" dirty="0"/>
              <a:t>3. Complex governments developed </a:t>
            </a:r>
            <a:r>
              <a:rPr lang="en-US" altLang="en-US" sz="4800" b="1" u="sng" dirty="0"/>
              <a:t>bureaucracies</a:t>
            </a:r>
            <a:r>
              <a:rPr lang="en-US" altLang="en-US" sz="4000" b="1" dirty="0"/>
              <a:t> </a:t>
            </a:r>
            <a:r>
              <a:rPr lang="en-US" altLang="en-US" sz="4000" dirty="0"/>
              <a:t>- structured, organized government run by </a:t>
            </a:r>
            <a:r>
              <a:rPr lang="en-US" altLang="en-US" sz="4000" dirty="0" smtClean="0"/>
              <a:t>non-elected, policy-making, trained officials</a:t>
            </a:r>
            <a:endParaRPr lang="en-US" altLang="en-US" dirty="0" smtClean="0"/>
          </a:p>
        </p:txBody>
      </p:sp>
      <p:pic>
        <p:nvPicPr>
          <p:cNvPr id="31747" name="Picture 2" descr="http://www.thecommentator.com/system/articles/inner_pictures/000/004/344/original/bureaucracy.gif?1384159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1" y="2201863"/>
            <a:ext cx="9193213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93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673100"/>
            <a:ext cx="6426200" cy="6184900"/>
          </a:xfrm>
        </p:spPr>
        <p:txBody>
          <a:bodyPr rtlCol="0"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900" b="1" dirty="0" smtClean="0">
                <a:ea typeface="+mn-ea"/>
              </a:rPr>
              <a:t>Social </a:t>
            </a:r>
            <a:r>
              <a:rPr lang="en-US" sz="3900" b="1" dirty="0">
                <a:ea typeface="+mn-ea"/>
              </a:rPr>
              <a:t>Classes</a:t>
            </a:r>
            <a:endParaRPr lang="en-US" sz="3500" dirty="0">
              <a:ea typeface="+mn-ea"/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ea typeface="+mn-ea"/>
              </a:rPr>
              <a:t>Kings </a:t>
            </a:r>
            <a:r>
              <a:rPr lang="en-US" sz="3900" dirty="0">
                <a:ea typeface="+mn-ea"/>
              </a:rPr>
              <a:t>and </a:t>
            </a:r>
            <a:r>
              <a:rPr lang="en-US" sz="3900" dirty="0" smtClean="0">
                <a:ea typeface="+mn-ea"/>
              </a:rPr>
              <a:t>priests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ea typeface="+mn-ea"/>
              </a:rPr>
              <a:t>Large </a:t>
            </a:r>
            <a:r>
              <a:rPr lang="en-US" sz="3900" dirty="0">
                <a:ea typeface="+mn-ea"/>
              </a:rPr>
              <a:t>landowners and wealthy </a:t>
            </a:r>
            <a:r>
              <a:rPr lang="en-US" sz="3900" dirty="0" smtClean="0">
                <a:ea typeface="+mn-ea"/>
              </a:rPr>
              <a:t>merchants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b="1" u="sng" dirty="0" smtClean="0">
                <a:ea typeface="+mn-ea"/>
              </a:rPr>
              <a:t>Artisans</a:t>
            </a:r>
            <a:r>
              <a:rPr lang="en-US" sz="3900" dirty="0" smtClean="0">
                <a:ea typeface="+mn-ea"/>
              </a:rPr>
              <a:t> </a:t>
            </a:r>
            <a:r>
              <a:rPr lang="en-US" sz="3900" dirty="0">
                <a:ea typeface="+mn-ea"/>
              </a:rPr>
              <a:t>(skilled craftspeople), farmers, </a:t>
            </a:r>
            <a:r>
              <a:rPr lang="en-US" sz="3900" dirty="0" smtClean="0">
                <a:ea typeface="+mn-ea"/>
              </a:rPr>
              <a:t>laborers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900" dirty="0" smtClean="0">
                <a:ea typeface="ＭＳ Ｐゴシック" pitchFamily="-84" charset="-128"/>
              </a:rPr>
              <a:t>Slaves</a:t>
            </a:r>
            <a:endParaRPr lang="en-US" sz="39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424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101600"/>
            <a:ext cx="359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/>
              <a:t>III. Society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24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-114300" y="112713"/>
            <a:ext cx="12306299" cy="4056062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3400" b="1" dirty="0"/>
              <a:t>B. Religion and Philosophy</a:t>
            </a:r>
            <a:endParaRPr lang="en-US" altLang="en-US" sz="3400" dirty="0"/>
          </a:p>
          <a:p>
            <a:pPr marL="914400" lvl="2" indent="0" eaLnBrk="1" hangingPunct="1">
              <a:buNone/>
            </a:pPr>
            <a:r>
              <a:rPr lang="en-US" altLang="en-US" sz="3400" dirty="0"/>
              <a:t>1. Most early religions were </a:t>
            </a:r>
            <a:r>
              <a:rPr lang="en-US" altLang="en-US" sz="3400" b="1" u="sng" dirty="0"/>
              <a:t>polytheistic</a:t>
            </a:r>
            <a:r>
              <a:rPr lang="en-US" altLang="en-US" sz="3400" dirty="0"/>
              <a:t>- worship of many gods</a:t>
            </a:r>
          </a:p>
          <a:p>
            <a:pPr marL="914400" lvl="2" indent="0" eaLnBrk="1" hangingPunct="1">
              <a:buNone/>
            </a:pPr>
            <a:r>
              <a:rPr lang="en-US" altLang="en-US" sz="3400" dirty="0"/>
              <a:t>2. First formalized religion was Hinduism (India)</a:t>
            </a:r>
          </a:p>
          <a:p>
            <a:pPr marL="914400" lvl="2" indent="0" eaLnBrk="1" hangingPunct="1">
              <a:buNone/>
            </a:pPr>
            <a:r>
              <a:rPr lang="en-US" altLang="en-US" sz="3400" dirty="0"/>
              <a:t>3. Hebrews (in Mesopotamia) developed </a:t>
            </a:r>
            <a:r>
              <a:rPr lang="en-US" altLang="en-US" sz="3400" b="1" u="sng" dirty="0"/>
              <a:t>monotheistic</a:t>
            </a:r>
            <a:r>
              <a:rPr lang="en-US" altLang="en-US" sz="3400" dirty="0"/>
              <a:t> religion- </a:t>
            </a:r>
            <a:r>
              <a:rPr lang="en-US" altLang="en-US" sz="3400" b="1" u="sng" dirty="0"/>
              <a:t>Judaism</a:t>
            </a:r>
            <a:endParaRPr lang="en-US" altLang="en-US" sz="3400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655129"/>
            <a:ext cx="5253039" cy="42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cliparts.co/cliparts/rTj/KyL/rTjKyLGe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4.bp.blogspot.com/-ABpfH2vDOD4/UFCtBLdlhII/AAAAAAAAEGY/cyHj8fr3NOk/s320/605juda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40" y="3247191"/>
            <a:ext cx="3276600" cy="33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-74214" y="791795"/>
            <a:ext cx="6280150" cy="58562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2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4000" b="1" dirty="0"/>
              <a:t>A. Writing</a:t>
            </a:r>
            <a:endParaRPr lang="en-US" altLang="en-US" sz="3600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3800" dirty="0"/>
              <a:t>1. Earliest writing systems were cuneiform (Sumer) and hieroglyphics (Egypt)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3800" b="1" u="sng" dirty="0"/>
              <a:t>2. Hammurabi’s Code</a:t>
            </a:r>
            <a:r>
              <a:rPr lang="en-US" altLang="en-US" sz="3800" dirty="0"/>
              <a:t>- first written legal code (Babylon)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3800" b="1" u="sng" dirty="0"/>
              <a:t>3. Phoenicians</a:t>
            </a:r>
            <a:r>
              <a:rPr lang="en-US" altLang="en-US" sz="3800" dirty="0"/>
              <a:t>- developed the first alphabet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205" y="0"/>
            <a:ext cx="31948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89" y="3719939"/>
            <a:ext cx="254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9406" r="9325" b="9711"/>
          <a:stretch>
            <a:fillRect/>
          </a:stretch>
        </p:blipFill>
        <p:spPr bwMode="auto">
          <a:xfrm>
            <a:off x="5983983" y="487040"/>
            <a:ext cx="2843213" cy="27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" y="183726"/>
            <a:ext cx="39592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4400" b="1" dirty="0"/>
              <a:t>IV. Expression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928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2700" y="0"/>
            <a:ext cx="9144000" cy="2295526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3200" b="1" dirty="0"/>
              <a:t>B. Art and Architecture </a:t>
            </a:r>
            <a:endParaRPr lang="en-US" altLang="en-US" sz="2800" dirty="0"/>
          </a:p>
          <a:p>
            <a:pPr marL="914400" lvl="2" indent="0" eaLnBrk="1" hangingPunct="1">
              <a:buNone/>
            </a:pPr>
            <a:r>
              <a:rPr lang="en-US" altLang="en-US" sz="3200" dirty="0"/>
              <a:t>1. At the heart of each Sumerian city was a </a:t>
            </a:r>
            <a:r>
              <a:rPr lang="en-US" altLang="en-US" sz="3200" b="1" u="sng" dirty="0"/>
              <a:t>ziggurat</a:t>
            </a:r>
            <a:r>
              <a:rPr lang="en-US" altLang="en-US" sz="3200" dirty="0"/>
              <a:t>- a pyramid-shaped temple </a:t>
            </a:r>
            <a:endParaRPr lang="en-US" altLang="en-US" sz="2400" dirty="0"/>
          </a:p>
          <a:p>
            <a:pPr marL="914400" lvl="2" indent="0" eaLnBrk="1" hangingPunct="1">
              <a:buNone/>
            </a:pPr>
            <a:r>
              <a:rPr lang="en-US" altLang="en-US" sz="3200" dirty="0"/>
              <a:t>2. Egyptians built </a:t>
            </a:r>
            <a:r>
              <a:rPr lang="en-US" altLang="en-US" sz="3200" b="1" u="sng" dirty="0"/>
              <a:t>pyramids</a:t>
            </a:r>
            <a:r>
              <a:rPr lang="en-US" altLang="en-US" sz="3200" dirty="0"/>
              <a:t>- tombs for pharaohs</a:t>
            </a:r>
            <a:endParaRPr lang="en-US" altLang="en-US" sz="2400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413001"/>
            <a:ext cx="77216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560436"/>
            <a:ext cx="4891087" cy="39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2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215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ＭＳ Ｐゴシック</vt:lpstr>
      <vt:lpstr>Arial</vt:lpstr>
      <vt:lpstr>Goudy Old Style</vt:lpstr>
      <vt:lpstr>Impact</vt:lpstr>
      <vt:lpstr>Rockwell</vt:lpstr>
      <vt:lpstr>Inkwell</vt:lpstr>
      <vt:lpstr>“Four Early Civilizations” Continued </vt:lpstr>
      <vt:lpstr>II. Organization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“Four Early Civilizations” Continued</dc:title>
  <dc:creator>Stanford, Brittany A.</dc:creator>
  <cp:lastModifiedBy>Stanford, Brittany A.</cp:lastModifiedBy>
  <cp:revision>5</cp:revision>
  <dcterms:created xsi:type="dcterms:W3CDTF">2018-01-29T22:19:16Z</dcterms:created>
  <dcterms:modified xsi:type="dcterms:W3CDTF">2018-01-30T21:33:14Z</dcterms:modified>
</cp:coreProperties>
</file>