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65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718" autoAdjust="0"/>
  </p:normalViewPr>
  <p:slideViewPr>
    <p:cSldViewPr>
      <p:cViewPr varScale="1">
        <p:scale>
          <a:sx n="100" d="100"/>
          <a:sy n="100" d="100"/>
        </p:scale>
        <p:origin x="3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9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63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2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98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3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0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0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3DCF-7E58-4336-8386-0085A787F76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848600" cy="3048000"/>
          </a:xfrm>
        </p:spPr>
        <p:txBody>
          <a:bodyPr>
            <a:normAutofit/>
          </a:bodyPr>
          <a:lstStyle/>
          <a:p>
            <a:r>
              <a:rPr lang="en-US" b="1" dirty="0" smtClean="0"/>
              <a:t>Islamic </a:t>
            </a:r>
            <a:r>
              <a:rPr lang="en-US" b="1" dirty="0"/>
              <a:t>Gunpowder </a:t>
            </a:r>
            <a:r>
              <a:rPr lang="en-US" b="1" dirty="0" smtClean="0"/>
              <a:t>Empires: </a:t>
            </a:r>
            <a:br>
              <a:rPr lang="en-US" b="1" dirty="0" smtClean="0"/>
            </a:br>
            <a:r>
              <a:rPr lang="en-US" b="1" dirty="0" err="1" smtClean="0"/>
              <a:t>Safavid</a:t>
            </a:r>
            <a:r>
              <a:rPr lang="en-US" b="1" dirty="0" smtClean="0"/>
              <a:t> and Mughal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8756"/>
            <a:ext cx="8229600" cy="8683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 smtClean="0"/>
              <a:t>II. </a:t>
            </a:r>
            <a:r>
              <a:rPr lang="en-US" b="1" u="sng" dirty="0" err="1" smtClean="0"/>
              <a:t>Safavid</a:t>
            </a:r>
            <a:r>
              <a:rPr lang="en-US" b="1" u="sng" dirty="0" smtClean="0"/>
              <a:t> Empire</a:t>
            </a:r>
            <a:r>
              <a:rPr lang="en-US" dirty="0" smtClean="0"/>
              <a:t> (1500-1722)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9144000" cy="4525963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A. Located</a:t>
            </a:r>
            <a:r>
              <a:rPr lang="en-US" sz="2400" dirty="0"/>
              <a:t>: Persia (modern day Iran), </a:t>
            </a:r>
            <a:r>
              <a:rPr lang="en-US" sz="2400" dirty="0" err="1"/>
              <a:t>Shi’a</a:t>
            </a:r>
            <a:r>
              <a:rPr lang="en-US" sz="2400" dirty="0"/>
              <a:t> Muslim</a:t>
            </a:r>
            <a:endParaRPr lang="en-US" sz="2800" dirty="0"/>
          </a:p>
          <a:p>
            <a:pPr lvl="1">
              <a:buNone/>
            </a:pPr>
            <a:r>
              <a:rPr lang="en-US" sz="2400" dirty="0" smtClean="0"/>
              <a:t>B. Persecuted </a:t>
            </a:r>
            <a:r>
              <a:rPr lang="en-US" sz="2400" dirty="0"/>
              <a:t>the Sunni, came into conflict with the Ottomans and other Muslims</a:t>
            </a:r>
            <a:endParaRPr lang="en-US" sz="2800" dirty="0"/>
          </a:p>
          <a:p>
            <a:pPr>
              <a:buNone/>
            </a:pPr>
            <a:endParaRPr lang="en-US" dirty="0"/>
          </a:p>
        </p:txBody>
      </p:sp>
      <p:pic>
        <p:nvPicPr>
          <p:cNvPr id="5124" name="Picture 4" descr="File:Safavid Empire 1501 1722 AD.png"/>
          <p:cNvPicPr>
            <a:picLocks noChangeAspect="1" noChangeArrowheads="1"/>
          </p:cNvPicPr>
          <p:nvPr/>
        </p:nvPicPr>
        <p:blipFill>
          <a:blip r:embed="rId2" cstate="print"/>
          <a:srcRect r="5882"/>
          <a:stretch>
            <a:fillRect/>
          </a:stretch>
        </p:blipFill>
        <p:spPr bwMode="auto">
          <a:xfrm>
            <a:off x="3048000" y="2386780"/>
            <a:ext cx="6096000" cy="4471220"/>
          </a:xfrm>
          <a:prstGeom prst="rect">
            <a:avLst/>
          </a:prstGeom>
          <a:noFill/>
        </p:spPr>
      </p:pic>
      <p:pic>
        <p:nvPicPr>
          <p:cNvPr id="5126" name="Picture 6" descr="http://upload.wikimedia.org/wikipedia/commons/thumb/d/d4/%D0%A1%D0%B5%D1%84%D0%B8_1-%D0%B9_1629-42.jpg/170px-%D0%A1%D0%B5%D1%84%D0%B8_1-%D0%B9_1629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362200"/>
            <a:ext cx="3048001" cy="449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958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 smtClean="0"/>
              <a:t>C.  Traded silk, carpets, and ceramics along the Silk Road to the West</a:t>
            </a:r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D. Decline: British and Dutch controlled Indian Ocean trade, raids from tribes along borders 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02" name="Picture 6" descr="http://www.antiqueweavings.com/Images/IMG_492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4954"/>
            <a:ext cx="3962399" cy="3613046"/>
          </a:xfrm>
          <a:prstGeom prst="rect">
            <a:avLst/>
          </a:prstGeom>
          <a:noFill/>
        </p:spPr>
      </p:pic>
      <p:pic>
        <p:nvPicPr>
          <p:cNvPr id="7" name="Picture 2" descr="Silk Isfa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90" y="228600"/>
            <a:ext cx="4710410" cy="63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thumb/7/74/Silk_route.jpg/220px-Silk_rou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3848100" cy="250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0"/>
            <a:ext cx="7765321" cy="1326321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 smtClean="0"/>
              <a:t>III. </a:t>
            </a:r>
            <a:r>
              <a:rPr lang="en-US" b="1" u="sng" dirty="0" err="1" smtClean="0"/>
              <a:t>Mughal</a:t>
            </a:r>
            <a:r>
              <a:rPr lang="en-US" b="1" u="sng" dirty="0" smtClean="0"/>
              <a:t> Empire</a:t>
            </a:r>
            <a:r>
              <a:rPr lang="en-US" dirty="0" smtClean="0"/>
              <a:t> (1526-1750)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663405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A. Islamic conquerors </a:t>
            </a:r>
            <a:r>
              <a:rPr lang="en-US" sz="2400" dirty="0"/>
              <a:t>(using gunpowder) took India</a:t>
            </a:r>
            <a:endParaRPr lang="en-US" sz="2800" dirty="0"/>
          </a:p>
          <a:p>
            <a:pPr lvl="1">
              <a:buNone/>
            </a:pPr>
            <a:r>
              <a:rPr lang="en-US" sz="2400" dirty="0" smtClean="0"/>
              <a:t>B. Achievements</a:t>
            </a:r>
            <a:endParaRPr lang="en-US" sz="2800" dirty="0"/>
          </a:p>
          <a:p>
            <a:pPr lvl="2">
              <a:buNone/>
            </a:pPr>
            <a:r>
              <a:rPr lang="en-US" sz="2000" dirty="0" smtClean="0"/>
              <a:t>1. Significant </a:t>
            </a:r>
            <a:r>
              <a:rPr lang="en-US" sz="2000" dirty="0"/>
              <a:t>population growth with heavy agriculture</a:t>
            </a:r>
            <a:endParaRPr lang="en-US" sz="2400" dirty="0"/>
          </a:p>
          <a:p>
            <a:pPr lvl="2">
              <a:buNone/>
            </a:pPr>
            <a:r>
              <a:rPr lang="en-US" sz="2000" b="1" u="sng" dirty="0" smtClean="0"/>
              <a:t>2. </a:t>
            </a:r>
            <a:r>
              <a:rPr lang="en-US" sz="2000" b="1" u="sng" dirty="0" err="1" smtClean="0"/>
              <a:t>Taj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Mahal</a:t>
            </a:r>
            <a:r>
              <a:rPr lang="en-US" sz="2000" dirty="0" smtClean="0"/>
              <a:t>- </a:t>
            </a:r>
            <a:r>
              <a:rPr lang="en-US" sz="2000" dirty="0"/>
              <a:t>built by Shah </a:t>
            </a:r>
            <a:r>
              <a:rPr lang="en-US" sz="2000" dirty="0" err="1"/>
              <a:t>Jahan</a:t>
            </a:r>
            <a:r>
              <a:rPr lang="en-US" sz="2000" dirty="0"/>
              <a:t> as tomb in memory of his wife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4" name="Picture 2" descr="http://upload.wikimedia.org/wikipedia/commons/d/d9/Mughal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320" y="2895600"/>
            <a:ext cx="5440680" cy="3962400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c/c8/Taj_Mahal_in_March_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1"/>
            <a:ext cx="4495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8883" y="152401"/>
            <a:ext cx="5722883" cy="2971800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C. Religion</a:t>
            </a:r>
            <a:endParaRPr lang="en-US" sz="2800" dirty="0"/>
          </a:p>
          <a:p>
            <a:pPr lvl="2">
              <a:buNone/>
            </a:pPr>
            <a:r>
              <a:rPr lang="en-US" sz="2000" dirty="0" smtClean="0"/>
              <a:t>1. Muslims </a:t>
            </a:r>
            <a:r>
              <a:rPr lang="en-US" sz="2000" dirty="0"/>
              <a:t>ran the </a:t>
            </a:r>
            <a:r>
              <a:rPr lang="en-US" sz="2000" dirty="0" smtClean="0"/>
              <a:t>government </a:t>
            </a:r>
            <a:r>
              <a:rPr lang="en-US" sz="2000" dirty="0"/>
              <a:t>but </a:t>
            </a:r>
            <a:r>
              <a:rPr lang="en-US" sz="2000" dirty="0" smtClean="0"/>
              <a:t>allowed religious tolerance </a:t>
            </a:r>
            <a:endParaRPr lang="en-US" sz="2400" dirty="0"/>
          </a:p>
          <a:p>
            <a:pPr lvl="2">
              <a:buNone/>
            </a:pPr>
            <a:r>
              <a:rPr lang="en-US" sz="2000" b="1" u="sng" dirty="0" smtClean="0"/>
              <a:t>2. Sikhism</a:t>
            </a:r>
            <a:r>
              <a:rPr lang="en-US" sz="2000" dirty="0" smtClean="0"/>
              <a:t>- </a:t>
            </a:r>
            <a:r>
              <a:rPr lang="en-US" sz="2000" dirty="0"/>
              <a:t>religion that blended elements of both Islam and Hinduism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6172200" cy="430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800"/>
            <a:ext cx="2514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52400"/>
            <a:ext cx="9601200" cy="4525963"/>
          </a:xfrm>
        </p:spPr>
        <p:txBody>
          <a:bodyPr/>
          <a:lstStyle/>
          <a:p>
            <a:pPr lvl="1">
              <a:buNone/>
            </a:pPr>
            <a:r>
              <a:rPr lang="en-US" sz="2800" dirty="0" smtClean="0"/>
              <a:t>D. Decline</a:t>
            </a:r>
            <a:endParaRPr lang="en-US" sz="2800" dirty="0"/>
          </a:p>
          <a:p>
            <a:pPr marL="1371600" lvl="2" indent="-457200">
              <a:buAutoNum type="arabicPeriod"/>
            </a:pPr>
            <a:r>
              <a:rPr lang="en-US" sz="2600" dirty="0" smtClean="0"/>
              <a:t>Later </a:t>
            </a:r>
            <a:r>
              <a:rPr lang="en-US" sz="2600" dirty="0"/>
              <a:t>rulers persecuted Hindus and Sikhs leading to </a:t>
            </a:r>
            <a:r>
              <a:rPr lang="en-US" sz="2600" dirty="0" smtClean="0"/>
              <a:t>rebellion</a:t>
            </a:r>
            <a:endParaRPr lang="en-US" sz="2600" dirty="0"/>
          </a:p>
          <a:p>
            <a:pPr marL="1371600" lvl="2" indent="-457200">
              <a:buAutoNum type="arabicPeriod"/>
            </a:pPr>
            <a:r>
              <a:rPr lang="en-US" sz="2600" dirty="0" smtClean="0"/>
              <a:t>European </a:t>
            </a:r>
            <a:r>
              <a:rPr lang="en-US" sz="2600" dirty="0"/>
              <a:t>merchants (especially the British) gained more influence in India through local leaders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www.pbs.org/thestoryofindia/images/gallery/british_east_india_comp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67025"/>
            <a:ext cx="65262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4289</TotalTime>
  <Words>166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Islamic Gunpowder Empires:  Safavid and Mughal  </vt:lpstr>
      <vt:lpstr>II. Safavid Empire (1500-1722) </vt:lpstr>
      <vt:lpstr>PowerPoint Presentation</vt:lpstr>
      <vt:lpstr>III. Mughal Empire (1526-1750) 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“Islamic Gunpowder Empires”</dc:title>
  <dc:creator>pete</dc:creator>
  <cp:lastModifiedBy>Stanford, Brittany A.</cp:lastModifiedBy>
  <cp:revision>92</cp:revision>
  <dcterms:created xsi:type="dcterms:W3CDTF">2014-03-05T17:16:57Z</dcterms:created>
  <dcterms:modified xsi:type="dcterms:W3CDTF">2018-02-27T19:13:35Z</dcterms:modified>
</cp:coreProperties>
</file>