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94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6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7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4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3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2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8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3DCF-7E58-4336-8386-0085A787F76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06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0" y="1524000"/>
            <a:ext cx="8763000" cy="3314700"/>
          </a:xfrm>
        </p:spPr>
        <p:txBody>
          <a:bodyPr>
            <a:normAutofit/>
          </a:bodyPr>
          <a:lstStyle/>
          <a:p>
            <a:r>
              <a:rPr lang="en-US" b="1" dirty="0"/>
              <a:t>“Islamic Gunpowder </a:t>
            </a:r>
            <a:r>
              <a:rPr lang="en-US" b="1" dirty="0" smtClean="0"/>
              <a:t>Empires: </a:t>
            </a:r>
            <a:br>
              <a:rPr lang="en-US" b="1" dirty="0" smtClean="0"/>
            </a:br>
            <a:r>
              <a:rPr lang="en-US" b="1" dirty="0" smtClean="0"/>
              <a:t>Ottoman Empire”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9400" y="76201"/>
            <a:ext cx="8597900" cy="11430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/>
              <a:t>I. Ottoman Empire </a:t>
            </a:r>
            <a:r>
              <a:rPr lang="en-US" dirty="0" smtClean="0"/>
              <a:t>(1300-1918)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94499"/>
            <a:ext cx="5791200" cy="5682501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3600" dirty="0"/>
              <a:t>A. Sunni Muslim Turks from central Asia migrated into Asia minor (modern day Turkey)</a:t>
            </a:r>
            <a:endParaRPr lang="en-US" sz="4000" dirty="0"/>
          </a:p>
          <a:p>
            <a:pPr lvl="1">
              <a:buNone/>
            </a:pPr>
            <a:r>
              <a:rPr lang="en-US" sz="3600" b="1" u="sng" dirty="0"/>
              <a:t>B. </a:t>
            </a:r>
            <a:r>
              <a:rPr lang="en-US" sz="3600" b="1" u="sng" dirty="0" err="1"/>
              <a:t>Mehmet</a:t>
            </a:r>
            <a:r>
              <a:rPr lang="en-US" sz="3600" b="1" u="sng" dirty="0"/>
              <a:t> II</a:t>
            </a:r>
            <a:r>
              <a:rPr lang="en-US" sz="3600" dirty="0"/>
              <a:t>, using cannons, took the Constantinople in 1453, renamed </a:t>
            </a:r>
            <a:r>
              <a:rPr lang="en-US" sz="3600" b="1" u="sng" dirty="0"/>
              <a:t>Istanbul</a:t>
            </a:r>
            <a:endParaRPr lang="en-US" sz="4000" dirty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upload.wikimedia.org/wikipedia/commons/thumb/b/b6/Zonaro_GatesofConst.jpg/220px-Zonaro_GatesofCo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950" y="794499"/>
            <a:ext cx="4686300" cy="5964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5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0" y="1"/>
            <a:ext cx="12331700" cy="28194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dirty="0"/>
              <a:t>C. Expansion: eastern Europe, Middle East, North Africa</a:t>
            </a:r>
            <a:endParaRPr lang="en-US" sz="4000" dirty="0"/>
          </a:p>
          <a:p>
            <a:pPr lvl="2">
              <a:buNone/>
            </a:pPr>
            <a:r>
              <a:rPr lang="en-US" sz="3200" dirty="0"/>
              <a:t>1. Gunpowder technology, strategy, and organization made it most powerful empire of the time</a:t>
            </a:r>
            <a:endParaRPr lang="en-US" sz="3600" dirty="0"/>
          </a:p>
          <a:p>
            <a:pPr lvl="2">
              <a:buNone/>
            </a:pPr>
            <a:r>
              <a:rPr lang="en-US" sz="3200" dirty="0"/>
              <a:t>2. Controlled trade along Mediterranean Sea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50343"/>
            <a:ext cx="6994502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0400" y="0"/>
            <a:ext cx="6273800" cy="7543800"/>
          </a:xfrm>
        </p:spPr>
        <p:txBody>
          <a:bodyPr/>
          <a:lstStyle/>
          <a:p>
            <a:pPr lvl="2">
              <a:buNone/>
            </a:pPr>
            <a:r>
              <a:rPr lang="en-US" sz="4000" dirty="0"/>
              <a:t>3. Religious freedom for Christians and Jews</a:t>
            </a:r>
            <a:endParaRPr lang="en-US" sz="4400" dirty="0"/>
          </a:p>
          <a:p>
            <a:pPr lvl="2">
              <a:buNone/>
            </a:pPr>
            <a:r>
              <a:rPr lang="en-US" sz="4000" b="1" u="sng" dirty="0"/>
              <a:t>4. Janissaries</a:t>
            </a:r>
            <a:r>
              <a:rPr lang="en-US" sz="4000" dirty="0"/>
              <a:t>- enslaved Christian boys taken to </a:t>
            </a:r>
            <a:r>
              <a:rPr lang="en-US" sz="4000" dirty="0" smtClean="0"/>
              <a:t>be enslaved </a:t>
            </a:r>
            <a:r>
              <a:rPr lang="en-US" sz="4000" dirty="0"/>
              <a:t>and made elite soldiers loyal to the sultan</a:t>
            </a:r>
            <a:endParaRPr lang="en-US" sz="4400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984250"/>
            <a:ext cx="6206914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2900" y="0"/>
            <a:ext cx="7391400" cy="66294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u="sng" dirty="0"/>
              <a:t>D. Suleiman the Magnificent</a:t>
            </a:r>
            <a:r>
              <a:rPr lang="en-US" sz="3600" dirty="0"/>
              <a:t> </a:t>
            </a:r>
            <a:endParaRPr lang="en-US" sz="3600" dirty="0" smtClean="0"/>
          </a:p>
          <a:p>
            <a:pPr marL="971550" lvl="1" indent="-514350">
              <a:buAutoNum type="arabicPeriod"/>
            </a:pPr>
            <a:r>
              <a:rPr lang="en-US" sz="3600" dirty="0" smtClean="0"/>
              <a:t>Military </a:t>
            </a:r>
            <a:r>
              <a:rPr lang="en-US" sz="3600" dirty="0"/>
              <a:t>expanded all the way to Vienna, </a:t>
            </a:r>
            <a:r>
              <a:rPr lang="en-US" sz="3600" dirty="0" smtClean="0"/>
              <a:t>Austria</a:t>
            </a:r>
            <a:endParaRPr lang="en-US" sz="4000" dirty="0"/>
          </a:p>
          <a:p>
            <a:pPr marL="971550" lvl="1" indent="-514350">
              <a:buAutoNum type="arabicPeriod"/>
            </a:pPr>
            <a:r>
              <a:rPr lang="en-US" sz="3600" dirty="0" smtClean="0"/>
              <a:t>Reformed </a:t>
            </a:r>
            <a:r>
              <a:rPr lang="en-US" sz="3600" dirty="0"/>
              <a:t>taxes and </a:t>
            </a:r>
            <a:r>
              <a:rPr lang="en-US" sz="3600" dirty="0" smtClean="0"/>
              <a:t>bureaucracy</a:t>
            </a:r>
            <a:endParaRPr lang="en-US" sz="4000" dirty="0"/>
          </a:p>
          <a:p>
            <a:pPr marL="971550" lvl="1" indent="-514350">
              <a:buAutoNum type="arabicPeriod"/>
            </a:pPr>
            <a:r>
              <a:rPr lang="en-US" sz="3600" dirty="0" smtClean="0"/>
              <a:t>Improved </a:t>
            </a:r>
            <a:r>
              <a:rPr lang="en-US" sz="3600" dirty="0"/>
              <a:t>the court system and legal </a:t>
            </a:r>
            <a:r>
              <a:rPr lang="en-US" sz="3600" dirty="0" smtClean="0"/>
              <a:t>code; reduced </a:t>
            </a:r>
            <a:r>
              <a:rPr lang="en-US" sz="3600" dirty="0"/>
              <a:t>corruption with new laws</a:t>
            </a:r>
            <a:endParaRPr lang="en-US" sz="4000" dirty="0"/>
          </a:p>
          <a:p>
            <a:pPr>
              <a:buNone/>
            </a:pPr>
            <a:endParaRPr lang="en-US" dirty="0"/>
          </a:p>
        </p:txBody>
      </p:sp>
      <p:pic>
        <p:nvPicPr>
          <p:cNvPr id="7172" name="Picture 4" descr="EmperorSulei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581197"/>
            <a:ext cx="4419600" cy="5467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3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410" y="1246922"/>
            <a:ext cx="5880190" cy="444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1" y="1246922"/>
            <a:ext cx="5882310" cy="44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5900" y="0"/>
            <a:ext cx="7531099" cy="6679842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4400" dirty="0" smtClean="0"/>
              <a:t>E. Decline</a:t>
            </a:r>
            <a:r>
              <a:rPr lang="en-US" sz="4400" dirty="0"/>
              <a:t>: </a:t>
            </a:r>
            <a:endParaRPr lang="en-US" sz="4800" dirty="0"/>
          </a:p>
          <a:p>
            <a:pPr marL="971550" lvl="1" indent="-514350">
              <a:buFont typeface="+mj-lt"/>
              <a:buAutoNum type="arabicPeriod"/>
            </a:pPr>
            <a:r>
              <a:rPr lang="en-US" sz="4000" dirty="0" smtClean="0"/>
              <a:t>too </a:t>
            </a:r>
            <a:r>
              <a:rPr lang="en-US" sz="4000" dirty="0"/>
              <a:t>large to </a:t>
            </a:r>
            <a:r>
              <a:rPr lang="en-US" sz="4000" dirty="0" smtClean="0"/>
              <a:t>manage-   </a:t>
            </a:r>
            <a:r>
              <a:rPr lang="en-US" sz="4000" dirty="0"/>
              <a:t>widespread </a:t>
            </a:r>
            <a:r>
              <a:rPr lang="en-US" sz="4000" dirty="0" smtClean="0"/>
              <a:t>corruption</a:t>
            </a:r>
            <a:endParaRPr lang="en-US" sz="4400" dirty="0"/>
          </a:p>
          <a:p>
            <a:pPr marL="971550" lvl="1" indent="-514350">
              <a:buFont typeface="+mj-lt"/>
              <a:buAutoNum type="arabicPeriod"/>
            </a:pPr>
            <a:r>
              <a:rPr lang="en-US" sz="4000" dirty="0" smtClean="0"/>
              <a:t>Slow </a:t>
            </a:r>
            <a:r>
              <a:rPr lang="en-US" sz="4000" dirty="0"/>
              <a:t>to adapt to Western manufacturing and technology (banned the printing </a:t>
            </a:r>
            <a:r>
              <a:rPr lang="en-US" sz="4000" dirty="0" smtClean="0"/>
              <a:t>press)</a:t>
            </a:r>
            <a:endParaRPr lang="en-US" sz="4400" dirty="0"/>
          </a:p>
          <a:p>
            <a:pPr marL="971550" lvl="1" indent="-514350">
              <a:buFont typeface="+mj-lt"/>
              <a:buAutoNum type="arabicPeriod"/>
            </a:pPr>
            <a:r>
              <a:rPr lang="en-US" sz="4000" dirty="0" smtClean="0"/>
              <a:t>Slowly </a:t>
            </a:r>
            <a:r>
              <a:rPr lang="en-US" sz="4000" dirty="0"/>
              <a:t>lost territory but lasted until WWI</a:t>
            </a:r>
            <a:endParaRPr lang="en-US" sz="4400" dirty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upload.wikimedia.org/wikipedia/commons/thumb/c/cd/Territorial_changes_of_the_Ottoman_Empire_1801.jpg/250px-Territorial_changes_of_the_Ottoman_Empire_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8473" y="101421"/>
            <a:ext cx="4334128" cy="3276600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9/90/Territorial_changes_of_the_Ottoman_Empire_1920.jpg/250px-Territorial_changes_of_the_Ottoman_Empire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474" y="3441342"/>
            <a:ext cx="4334127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9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“Islamic Gunpowder Empires:  Ottoman Empire” </vt:lpstr>
      <vt:lpstr>I. Ottoman Empire (1300-1918)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“Islamic Gunpowder Empires:  Ottoman Empire”</dc:title>
  <dc:creator>Stanford, Brittany A.</dc:creator>
  <cp:lastModifiedBy>Stanford, Brittany A.</cp:lastModifiedBy>
  <cp:revision>2</cp:revision>
  <dcterms:created xsi:type="dcterms:W3CDTF">2018-02-27T19:19:37Z</dcterms:created>
  <dcterms:modified xsi:type="dcterms:W3CDTF">2018-02-28T11:19:13Z</dcterms:modified>
</cp:coreProperties>
</file>