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5" r:id="rId15"/>
    <p:sldId id="266" r:id="rId16"/>
    <p:sldId id="313" r:id="rId17"/>
    <p:sldId id="267" r:id="rId18"/>
    <p:sldId id="270" r:id="rId19"/>
    <p:sldId id="271" r:id="rId20"/>
    <p:sldId id="275" r:id="rId21"/>
    <p:sldId id="272" r:id="rId22"/>
    <p:sldId id="310" r:id="rId23"/>
    <p:sldId id="281" r:id="rId24"/>
    <p:sldId id="282" r:id="rId25"/>
    <p:sldId id="293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5" r:id="rId36"/>
    <p:sldId id="296" r:id="rId37"/>
    <p:sldId id="297" r:id="rId38"/>
    <p:sldId id="298" r:id="rId39"/>
    <p:sldId id="294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5274" autoAdjust="0"/>
  </p:normalViewPr>
  <p:slideViewPr>
    <p:cSldViewPr>
      <p:cViewPr varScale="1">
        <p:scale>
          <a:sx n="80" d="100"/>
          <a:sy n="80" d="100"/>
        </p:scale>
        <p:origin x="120" y="7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2/20/2017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2/20/2017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FBBAE-A7D6-4327-AC17-961703ECEB90}" type="slidenum">
              <a:rPr lang="en-US"/>
              <a:pPr/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92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8B99B-E79C-44D7-8A4C-0543E02CD0E8}" type="slidenum">
              <a:rPr lang="en-US"/>
              <a:pPr/>
              <a:t>33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A2783-F1F6-4041-B932-DCD8A253FFAB}" type="slidenum">
              <a:rPr lang="en-US"/>
              <a:pPr/>
              <a:t>23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5D58A-807A-4FFE-92BF-A21873C4A77E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0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317BC-EEC6-4253-9FCF-AEB393D14A81}" type="slidenum">
              <a:rPr lang="en-US"/>
              <a:pPr/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8EB02-6743-4D87-B2A6-F6DA6BD5563A}" type="slidenum">
              <a:rPr lang="en-US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4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E228-5DF8-4C9F-897B-CF1ED0DB6C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5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E228-5DF8-4C9F-897B-CF1ED0DB6CA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AF89C-AAC5-443E-BEA2-A4870E349E6A}" type="slidenum">
              <a:rPr lang="en-US"/>
              <a:pPr/>
              <a:t>30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D0DE9-5F08-41A9-9714-AB9F9E2D8F37}" type="slidenum">
              <a:rPr lang="en-US"/>
              <a:pPr/>
              <a:t>32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2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012" y="1371600"/>
            <a:ext cx="6553200" cy="3035808"/>
          </a:xfrm>
        </p:spPr>
        <p:txBody>
          <a:bodyPr/>
          <a:lstStyle/>
          <a:p>
            <a:pPr algn="ctr"/>
            <a:r>
              <a:rPr lang="en-US" sz="6600" dirty="0" smtClean="0"/>
              <a:t>The Reformation</a:t>
            </a:r>
            <a:endParaRPr lang="en-US" sz="6600" dirty="0"/>
          </a:p>
        </p:txBody>
      </p:sp>
      <p:pic>
        <p:nvPicPr>
          <p:cNvPr id="3" name="Picture 2" descr="http://s2.quickmeme.com/img/06/066b8ad46c845410df6fa4047ed2c134da63e217276af51b24fd33efd16b0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715000" cy="614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381000"/>
            <a:ext cx="5974080" cy="6172200"/>
          </a:xfrm>
        </p:spPr>
        <p:txBody>
          <a:bodyPr>
            <a:normAutofit/>
          </a:bodyPr>
          <a:lstStyle/>
          <a:p>
            <a:pPr marL="1017270" lvl="1" indent="-742950">
              <a:buFont typeface="+mj-lt"/>
              <a:buAutoNum type="alphaUcPeriod" startAt="2"/>
            </a:pPr>
            <a:r>
              <a:rPr lang="en-US" sz="4000" dirty="0" smtClean="0"/>
              <a:t>Peasant </a:t>
            </a:r>
            <a:r>
              <a:rPr lang="en-US" sz="4000" dirty="0"/>
              <a:t>uprisings and wars between Protestants and Catholics in Holy Roman Empire for over 100 years</a:t>
            </a:r>
          </a:p>
          <a:p>
            <a:pPr marL="1017270" lvl="1" indent="-742950">
              <a:buFont typeface="+mj-lt"/>
              <a:buAutoNum type="alphaUcPeriod" startAt="2"/>
            </a:pPr>
            <a:r>
              <a:rPr lang="en-US" sz="4000" dirty="0" smtClean="0"/>
              <a:t>Pope’s </a:t>
            </a:r>
            <a:r>
              <a:rPr lang="en-US" sz="4000" dirty="0"/>
              <a:t>power declined, kings power increased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http://i154.photobucket.com/albums/s247/choliks_a/moses_ste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762000"/>
            <a:ext cx="5713412" cy="4828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64357"/>
            <a:ext cx="9143998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IV</a:t>
            </a:r>
            <a:r>
              <a:rPr lang="en-US" sz="5400" dirty="0" smtClean="0"/>
              <a:t>. </a:t>
            </a:r>
            <a:r>
              <a:rPr lang="en-US" sz="5400" dirty="0" smtClean="0"/>
              <a:t>Effects of the Reformation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108" y="1066800"/>
            <a:ext cx="6018213" cy="5577841"/>
          </a:xfrm>
        </p:spPr>
        <p:txBody>
          <a:bodyPr>
            <a:normAutofit fontScale="92500"/>
          </a:bodyPr>
          <a:lstStyle/>
          <a:p>
            <a:pPr marL="1188720" lvl="1" indent="-914400">
              <a:buFont typeface="+mj-lt"/>
              <a:buAutoNum type="alphaUcPeriod"/>
            </a:pPr>
            <a:r>
              <a:rPr lang="en-US" sz="4800" dirty="0" smtClean="0"/>
              <a:t>People </a:t>
            </a:r>
            <a:r>
              <a:rPr lang="en-US" sz="4800" dirty="0"/>
              <a:t>followed or fought against Lutheranism </a:t>
            </a:r>
          </a:p>
          <a:p>
            <a:pPr marL="1188720" lvl="1" indent="-914400">
              <a:buFont typeface="+mj-lt"/>
              <a:buAutoNum type="alphaUcPeriod"/>
            </a:pPr>
            <a:r>
              <a:rPr lang="en-US" sz="4800" dirty="0" smtClean="0"/>
              <a:t>Princes </a:t>
            </a:r>
            <a:r>
              <a:rPr lang="en-US" sz="4800" dirty="0"/>
              <a:t>and lords followed Luther so they would not have to follow the </a:t>
            </a:r>
            <a:r>
              <a:rPr lang="en-US" sz="4800" dirty="0" smtClean="0"/>
              <a:t>Pope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4" name="Picture 4" descr="http://www.fineart-china.com/upload1/file-admin/images/new25/Hugo%20Vogel-387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" y="1295400"/>
            <a:ext cx="6082017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8" y="76200"/>
            <a:ext cx="12188825" cy="4572000"/>
          </a:xfrm>
        </p:spPr>
        <p:txBody>
          <a:bodyPr/>
          <a:lstStyle/>
          <a:p>
            <a:pPr marL="1017270" lvl="1" indent="-742950">
              <a:buFont typeface="+mj-lt"/>
              <a:buAutoNum type="alphaUcPeriod" startAt="3"/>
            </a:pPr>
            <a:r>
              <a:rPr lang="en-US" sz="4000" b="1" u="sng" dirty="0" smtClean="0"/>
              <a:t>Nationalism</a:t>
            </a:r>
            <a:r>
              <a:rPr lang="en-US" sz="4000" dirty="0"/>
              <a:t>, the devotion to one’s country, became a stronger source of unity </a:t>
            </a:r>
            <a:r>
              <a:rPr lang="en-US" sz="4000" dirty="0" smtClean="0"/>
              <a:t>than </a:t>
            </a:r>
            <a:r>
              <a:rPr lang="en-US" sz="4000" dirty="0"/>
              <a:t>power of the </a:t>
            </a:r>
            <a:r>
              <a:rPr lang="en-US" sz="4000" dirty="0" smtClean="0"/>
              <a:t>church</a:t>
            </a:r>
          </a:p>
          <a:p>
            <a:pPr marL="1017270" lvl="1" indent="-742950">
              <a:buFont typeface="+mj-lt"/>
              <a:buAutoNum type="alphaUcPeriod" startAt="3"/>
            </a:pPr>
            <a:r>
              <a:rPr lang="en-US" sz="4000" dirty="0" smtClean="0"/>
              <a:t>100 </a:t>
            </a:r>
            <a:r>
              <a:rPr lang="en-US" sz="4000" dirty="0"/>
              <a:t>years of religious wars between Protestants and Catholics would follow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http://upload.wikimedia.org/wikipedia/commons/f/fe/The_Hanging_by_Jacques_Call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" y="3028373"/>
            <a:ext cx="11276012" cy="3829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466013" cy="10207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V</a:t>
            </a:r>
            <a:r>
              <a:rPr lang="en-US" sz="5400" dirty="0" smtClean="0"/>
              <a:t>. English Reformation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375210"/>
            <a:ext cx="6666706" cy="5177989"/>
          </a:xfrm>
        </p:spPr>
        <p:txBody>
          <a:bodyPr>
            <a:normAutofit/>
          </a:bodyPr>
          <a:lstStyle/>
          <a:p>
            <a:pPr marL="1017270" lvl="1" indent="-742950">
              <a:buFont typeface="+mj-lt"/>
              <a:buAutoNum type="alphaUcPeriod"/>
            </a:pPr>
            <a:r>
              <a:rPr lang="en-US" sz="3600" b="1" u="sng" dirty="0" smtClean="0"/>
              <a:t>Henry </a:t>
            </a:r>
            <a:r>
              <a:rPr lang="en-US" sz="3600" b="1" u="sng" dirty="0"/>
              <a:t>VIII</a:t>
            </a:r>
            <a:r>
              <a:rPr lang="en-US" sz="3600" dirty="0"/>
              <a:t> wanted a male heir but his wife had a daughter</a:t>
            </a:r>
          </a:p>
          <a:p>
            <a:pPr marL="1017270" lvl="1" indent="-742950">
              <a:buFont typeface="+mj-lt"/>
              <a:buAutoNum type="alphaUcPeriod"/>
            </a:pPr>
            <a:r>
              <a:rPr lang="en-US" sz="3600" dirty="0" smtClean="0"/>
              <a:t>Asked </a:t>
            </a:r>
            <a:r>
              <a:rPr lang="en-US" sz="3600" dirty="0"/>
              <a:t>pope for divorce and pope </a:t>
            </a:r>
            <a:r>
              <a:rPr lang="en-US" sz="3600" dirty="0" smtClean="0"/>
              <a:t>said nope.</a:t>
            </a:r>
          </a:p>
          <a:p>
            <a:pPr marL="1017270" lvl="1" indent="-742950">
              <a:buFont typeface="+mj-lt"/>
              <a:buAutoNum type="alphaUcPeriod"/>
            </a:pPr>
            <a:r>
              <a:rPr lang="en-US" sz="3600" dirty="0" smtClean="0"/>
              <a:t>Split </a:t>
            </a:r>
            <a:r>
              <a:rPr lang="en-US" sz="3600" dirty="0"/>
              <a:t>England from the Catholic Church to create his own church in order </a:t>
            </a:r>
            <a:r>
              <a:rPr lang="en-US" sz="3600" dirty="0" smtClean="0"/>
              <a:t>to get a divorce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s2.quickmeme.com/img/4a/4a281c6cacbf21031f60f16703ffb164c5359e4c21fc6f39e68c92501cec37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62778"/>
            <a:ext cx="4748840" cy="6767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672" y="348916"/>
            <a:ext cx="6126482" cy="5899484"/>
          </a:xfrm>
        </p:spPr>
        <p:txBody>
          <a:bodyPr>
            <a:normAutofit/>
          </a:bodyPr>
          <a:lstStyle/>
          <a:p>
            <a:pPr marL="1017270" lvl="1" indent="-742950">
              <a:buFont typeface="+mj-lt"/>
              <a:buAutoNum type="alphaUcPeriod" startAt="4"/>
            </a:pPr>
            <a:r>
              <a:rPr lang="en-US" sz="4000" b="1" u="sng" dirty="0" smtClean="0"/>
              <a:t>Act </a:t>
            </a:r>
            <a:r>
              <a:rPr lang="en-US" sz="4000" b="1" u="sng" dirty="0"/>
              <a:t>of Supremacy</a:t>
            </a:r>
            <a:r>
              <a:rPr lang="en-US" sz="4000" dirty="0"/>
              <a:t> (1534)- required subjects to take oath of loyalty declaring King Henry VIII the supreme head of Church of England</a:t>
            </a:r>
          </a:p>
          <a:p>
            <a:pPr marL="1017270" lvl="1" indent="-742950">
              <a:buFont typeface="+mj-lt"/>
              <a:buAutoNum type="alphaUcPeriod" startAt="4"/>
            </a:pPr>
            <a:r>
              <a:rPr lang="en-US" sz="4000" dirty="0" smtClean="0"/>
              <a:t>Had </a:t>
            </a:r>
            <a:r>
              <a:rPr lang="en-US" sz="4000" dirty="0"/>
              <a:t>six wives, </a:t>
            </a:r>
            <a:r>
              <a:rPr lang="en-US" sz="4000" dirty="0" smtClean="0"/>
              <a:t>executed two </a:t>
            </a:r>
            <a:r>
              <a:rPr lang="en-US" sz="4000" dirty="0"/>
              <a:t>of them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2" name="Picture 4" descr="http://www.britroyals.com/images/henry8_wi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752927"/>
            <a:ext cx="6094412" cy="5352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3-static-ak.buzzfed.com/static/2015-02/5/15/campaign_images/webdr11/if-taylor-swift-lyrics-were-about-king-henry-viii-2-9222-1423167778-12_dbl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77815"/>
            <a:ext cx="10060517" cy="6680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449178"/>
            <a:ext cx="6858000" cy="6362700"/>
          </a:xfrm>
        </p:spPr>
        <p:txBody>
          <a:bodyPr>
            <a:normAutofit/>
          </a:bodyPr>
          <a:lstStyle/>
          <a:p>
            <a:pPr marL="1017270" lvl="1" indent="-742950">
              <a:buFont typeface="+mj-lt"/>
              <a:buAutoNum type="alphaUcPeriod" startAt="6"/>
            </a:pPr>
            <a:r>
              <a:rPr lang="en-US" sz="4000" dirty="0" smtClean="0"/>
              <a:t>One </a:t>
            </a:r>
            <a:r>
              <a:rPr lang="en-US" sz="4000" dirty="0"/>
              <a:t>of his daughters, Catholic Mary, became queen- “bloody </a:t>
            </a:r>
            <a:r>
              <a:rPr lang="en-US" sz="4000" dirty="0" smtClean="0"/>
              <a:t>Mary”</a:t>
            </a:r>
          </a:p>
          <a:p>
            <a:pPr marL="1017270" lvl="1" indent="-742950">
              <a:buFont typeface="+mj-lt"/>
              <a:buAutoNum type="alphaUcPeriod" startAt="6"/>
            </a:pPr>
            <a:r>
              <a:rPr lang="en-US" sz="4000" b="1" u="sng" dirty="0" smtClean="0"/>
              <a:t>Elizabeth </a:t>
            </a:r>
            <a:r>
              <a:rPr lang="en-US" sz="4000" b="1" u="sng" dirty="0"/>
              <a:t>I</a:t>
            </a:r>
            <a:r>
              <a:rPr lang="en-US" sz="4000" dirty="0"/>
              <a:t>- Protestant but created religious peace</a:t>
            </a:r>
          </a:p>
        </p:txBody>
      </p:sp>
      <p:pic>
        <p:nvPicPr>
          <p:cNvPr id="5122" name="Picture 2" descr="File:Darnley stage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127480"/>
            <a:ext cx="4570413" cy="6688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250" y="96438"/>
            <a:ext cx="5695950" cy="694191"/>
          </a:xfrm>
          <a:solidFill>
            <a:schemeClr val="bg1">
              <a:alpha val="54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VI. Counter-Reformation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7" y="1066800"/>
            <a:ext cx="6016876" cy="5518114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pPr marL="1017270" lvl="1" indent="-742950">
              <a:buFont typeface="+mj-lt"/>
              <a:buAutoNum type="alphaUcPeriod"/>
            </a:pPr>
            <a:r>
              <a:rPr lang="en-US" sz="4000" dirty="0" smtClean="0"/>
              <a:t>Catholic </a:t>
            </a:r>
            <a:r>
              <a:rPr lang="en-US" sz="4000" dirty="0"/>
              <a:t>Church reformed to end corruption</a:t>
            </a:r>
          </a:p>
          <a:p>
            <a:pPr marL="1017270" lvl="1" indent="-742950">
              <a:buFont typeface="+mj-lt"/>
              <a:buAutoNum type="alphaUcPeriod"/>
            </a:pPr>
            <a:r>
              <a:rPr lang="en-US" sz="4000" b="1" u="sng" dirty="0" smtClean="0"/>
              <a:t>Council </a:t>
            </a:r>
            <a:r>
              <a:rPr lang="en-US" sz="4000" b="1" u="sng" dirty="0"/>
              <a:t>of Trent-</a:t>
            </a:r>
            <a:r>
              <a:rPr lang="en-US" sz="4000" dirty="0"/>
              <a:t> (1545) Addressed the abuses of the church but affirmed major Catholic beliefs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 descr="Image result for council of t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33" y="1066800"/>
            <a:ext cx="6542004" cy="4914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68653"/>
            <a:ext cx="11196637" cy="1619249"/>
          </a:xfrm>
        </p:spPr>
        <p:txBody>
          <a:bodyPr>
            <a:normAutofit lnSpcReduction="10000"/>
          </a:bodyPr>
          <a:lstStyle/>
          <a:p>
            <a:pPr marL="742950" lvl="1" indent="-742950">
              <a:spcBef>
                <a:spcPts val="1800"/>
              </a:spcBef>
              <a:buFont typeface="+mj-lt"/>
              <a:buAutoNum type="alphaUcPeriod" startAt="3"/>
            </a:pPr>
            <a:r>
              <a:rPr lang="en-US" sz="4000" b="1" u="sng" dirty="0" smtClean="0"/>
              <a:t>Jesuits</a:t>
            </a:r>
            <a:r>
              <a:rPr lang="en-US" sz="4000" b="1" u="sng" dirty="0"/>
              <a:t>­</a:t>
            </a:r>
            <a:r>
              <a:rPr lang="en-US" sz="4000" dirty="0"/>
              <a:t>- Concentrated on education as a means of combating the Protestant Reformation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File:Ignatius Loy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" y="1836419"/>
            <a:ext cx="3019997" cy="363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hMWFhUXGBwaGRcXGRodIBsdIhobGh0eGBwaHyggGBwnHSAXITEjJikuLi8uGh8zODMsNygtLi0BCgoKDg0OGxAQGywkICYvNC80LCwsLCwvNCwsLSwsLCwsLCwsLCw0LCwsLCwsLCwsLCwsLCwsLCwsLCwsLCwsLP/AABEIAM0A9gMBIgACEQEDEQH/xAAcAAACAgMBAQAAAAAAAAAAAAAABwUGAwQIAgH/xABUEAACAQMBBQMGBg0ICQMFAAABAgMABBEhBQYSMUEHE1EUIjJhcYFCUpGTobEVFiNUVWJ0gpSz0dLjJDM1cnOSosEXNFNjdbLT4fBDwvEIg6PD4v/EABkBAAMBAQEAAAAAAAAAAAAAAAACAwEEBf/EADARAAICAQMCBAUDBAMAAAAAAAABAhEDEiExQVEEEyJhFDKRofBxgeGxwdHxI1Jy/9oADAMBAAIRAxEAPwB40UUUAFFFFABRRRQAUUUUAFFFFABRRUZvJtuKytpLiY+agzgc2PwVXxYnAoSsBe9rPaRPZTpbWnBx8AeR2XixkkKqjOhwCTnxXFRUe1d4nAJmgi9RWPPvwjfXVD2NFLtTaRll14n72UjkqgjCD1aKg9Xspn7ybdW2jZubAZ9nh7ydAKpll5dRik2EFqtsh73frbGzzG94be4iY4IUcJzzxxBV4WIyQeEjQ1m/0vX8wzbWESr0Mjsw/wDZn3VC7y3/AJbsfvwDlJQSCBkYYoeXqb5KrWxd4Vitirauhwi/GB1HsAOc+rFMrcL073Rm2qm9i6XXa3tSHBmt7PB6DjBPs+6n6qjb7tqv2kVokhjUDBjKlwx8Schh7AelLu7umlcu5yx/8wPAVubG2O9w2nmoPSc/UPE1fRGMbnQltuoje3d7cY2IW9tzH/vYiWX2lD5yj2FjTct51dFdCGVgGVhyIIyCPURXKt3s61KERNJldDLwMyZ68RAwB6x9NXTs87TpLNktb88cGAEl5mNeS6j+ci9fMevGBGUFJXFfsNuuR9UV5jkDAMpBUjIIOQQdQQRzFeqgMFFFFABRRRQAUUUUAFFFFABRRRQAUUUUAFFFFABRRRQAUUUUAFFFFABSB/8AqAnufK40cnybgDQj4JfUOT4uNPYCMczl7X99HChkmkWNF5s7BQPeaVu93a/YFWijtvLR17xQsR/vgs39331XFeq0rFlwU7Ye81naW/BAcM2ruwLOzewKBp0HIe8k1Xbe2ZLyQIisQT5q82dvE45n1dKNu7wrcAhbK0twTnMMZDD1cRbHyAUwezjdbuI/KJl+7SDzQRrGh+pjzPgMDxp5Rhi9b3fuCbl6VwaXZ7YTRrPaXdu6xSgsCy+aTgK6lhoCV4SP6pqq707mzWhZgDJB0kHNR/vAPRPr5ezlTtrBeyMqngj7xjoFyFH5xPIe4n1GuaPiZKequSjxpqhD7N3fuLheOGLvFHPhePI9q8XEvvFWA7V8nQRXFpLbrjhGhxy5gkDJ65Gakd4dnvbEXE1rFEM472xmZHXJ6q4Cya45D3ipay3neNENzw3FpJoLpF1U/FuI/gka5I+mr5J61dWvz9hYrSU63kkMKx2zK3BorI/CcE85ImXX16+upHaWwFa2WNQOOMeaR1PMjXoTnTppVt2luXZT8LRgQuw4keBgM9chR5rDUagdedVraMF5YazjyiD/AGyekv8AXHT36fjVPXqfoe/b8/gb/wBFm7B98CSdnzNnALQE9ANWj92rD1cXQCnRXJFltVbe/S5iJ4UmWTqPNJBcY9hZa63qmaNNPuTi+gUUUVEYKKKKACiiigAooooAKKKKACiiigAooooAKKKKACiivhNAH2qfv9v9Ds5QmO9uX/m4F566Bnx6K50HUnQDmRGb0dqMUbNb7PQ3lzqBwaxoeWXYekAfDTQgstU5YItnq17fSd/eSkksdSWI9GIdABoW0wPAYFPVc/QOTSvdiXd+fKdr3XcoMlYgQAg9QOUj9/Ex6nNVPemewCLFYoSQ2XmbiOQAQAvEc4zqcADQc6x7xy3N2PLpkCx5EcfIaecQEB1fGuW8T6tMG7O7kl9IyRkKqjLu3JQdAMDmTrp6jXRFUtU5cdFwibd7JF93B3MjSNLi4QPK2GRW5Rjmpx1c6HXlp1yavteCQq5OgA+QCqzc74jvTFDDJMwxkIpYjPLixovvNedKUssrOhJRRNbV2vFbANMzKp+EEdgP6zKpC+/FVreTfKS1BPdpIkq8VtMhyp5aSDPMA50OunLXFrsLgyxhniaMtnKSYyOmoBIwaoW9dmJYfJbK0mYLL3gbg4I1OoYRl8ZUkk6ebrpT4YxcqkjJXWxXNibdiM6tdw+WSSEA99kgZPoxqreb014TjovSrztDZkdhIlzAp+xl55ksbai3k9HXnheIFc9NR0Wqvu3u1ta1fvLfEDHQkvEcjwOjD6Ku19tG9+xk1mbAO8iyDvFnjYZkcuzFWCkEcRxjOoFdWRxbpNV+pON8kBteIWSspj760J4+7zgpk/zkDD0COoGPEY1zgsd50IxBtAYI/mb+MnHq75OY6ak1K7ENpFGlvKJoW0AW6LKC2MHu2JMYBOuFPu0qJ2ztvZ4XKkls4aJoySuOecjGh05moK3tTfv+X9R3Xeiubb3VuGLSw26GJtf5M4lQePCPSA64xp9FN7dztitJMRXSPayDAPGOJM8tWA4l/OUAeNKvZ9zayP8AyZntpjyKEpnrjCnhb2Gs0+8KuxttqxLKBoLhBiRfBhj0h7PkblV7ctmuPr/IlJbpnS1vOsih42V0YZVlIII8QRoRWSubdn7Wu9iyJJbyi4spTkDPmOOo/wB1LjqOeORwQOg9hbWju7eO4hOY5F4h4joQfAggg+sGpyhStcAmb9FFFIaFFFFABRRRQAUUUUAFFFFABRRRQAUUqd8e0K8WSfyBIe4tWMckkuSXkAy6oARgLyOeZq3br72d9s0X11H3ACsz88FVz5yZ1w2Mgc9dM6EtpdWBMbd2zDaQtPcOEjXqeZPQKObMfAUp77aN5tnVi1ps8+jGp+6Tr4ufinw9H+t6Va9u0m2bjyy6Ui1QkW1ueRwcFnHI+vxIxyGsLvXvLLdzeRWGcE8LOpxx45gH4MY6nr7OepO9Meer7B0tkvc707P2cvcwKGI5rFg68vukhOp6cyfVVGa3u9qzSyAZKJxBScKq581Ez1OvPngkmmVuvudBaKDwiSbGsjDkfBAfQH0nrU3tK8SKNnkdUUD0mOBnp7T6qRZowfoVvuzXFvkXu5WzNmbRjWG6uLm3miU4Uzr3bADzmi71WCHAyV6AZGQDiV7LLZVhuSjca+UMqvjHEqqvCcdMg599K7ZOx57jzbeCWYjn3aMwHtIGB76aHZKf5JKpBBWdgQeY8xOY6da6PEqoOmJje5atsRs0LBdToceIBBNRe5dn3FkDKOF2LySk9TxNqfzQPdVhrQ3gXNrcD/cyf8jV58XtpLsXV52gXcsqeTqkUTvwRmRSeLUDLt0xlSQvLPWrVPPtYARiK1LMcd+rtwoPExv5xPsyM9KhLndnyrZFr3IBkjTjUfG4tZFz4k6+1RUnuLvWJUFvcnguY/Nw/mlwPb8MdRz6+zqmo6bhFbc/5Jq73ZsNuyI0Mswkv59NJHAHMA8CE8CganBzyqwXtiJIWhBZFZeEGM8JX+rjlioW6mlSUWdo5e4lLzM85LLBHzJwBnh6Kvr9mdzZ6G7soTOTmSON2MbMmpAfQqcjpUJaqUm/z9B1XBWII/JV8mur8iRi3Ct3F3ltKmfNw48+HoDkkA50IIJ1l3XEV0skdugkj4ZJLNysscsROO8tXJwQcHAOCDjlyM3vnYLdz2lqc+k8rkcxGowR6uJiB7qlNjW0cc0scccCiNUVeA5kCkZxLkZUZ1GuvOrebUbXP4hNO5VNsSRXjwsvowCRmOOFhLJKZijA6juxwqTy4i2OVUneq445hIFYIVAVmBAfBOqk+kNefqq87y2cL3NtO6ypDPcC2uUwYzIOLzW8eHAOo1K+FPmO1RUWNUUIoCqgA4QAMAAcgANKpCempfbsZJbUcjbL2pKEe2Qd6kwx3WC3n/BeMDUODg6c+tdKdl2xZbTZsMM4xJ57MvxeJ2YKfWARn15qyQWcaHKRop8VUD6hWejJk1cIVKgoooqQwUUUUAFFFFABRRRQAUUUUAFFFKrtl3xljKbPsye+mA7xlOGCseFUU9Cxzk9APxshoxcnRjdFCt9s/cZbOOF5rp7mZmUDzfSIJc/+DxIqPjsr5pItlSTt3RKu0SvxLGvpEE+oahclcsp5mmTunu5HZQhFwZGwZH+MfAeCjoPfzJqAiuYrCe5urwnvbiVxEqjibulbAPqz5vM8lX11scquWhf7NcdlZs9oG1RZ2aww+Y0g7tANOFAPOI92Bn8bNfezfd0W9uJXX7tMATn4Kc1X1dCfXgdKrVmkm2L4SuhW1iwMHwBzwZ5F2PpY5D3ZatTyPRDR1e7Gju7CojeXd6K9jCSlhwnKsp1Bxjkcg6eIrZG14jcG2DZmCcZUAnC+s4wOmh8R41uk4rnTcXY+zFVs/tA2hs2RrcSrNFExVUmXPmg6cLKQwyuNMkDwra7M9vF7u5WUjiuWM2mg4+JmcKPWGzjwWoPe+1MtxEsSl5nBHAgyx1yug/O+SrdbdkktvZSXc1yYbqJDKirgqnCC2HbqxAxkaD8YV6T0zx77NkN4yL1Wjt1wLacnkIpD/gNU/d/tKiZALsGNx8NVLK3rwuSp9WCPXUdvpvstynk1mGYSaO/CQSPioDrr1Jxp7c1xx8PPVTRRzVG7urdXn2Nge0CuYpHV4m/9RMkgK3QjP/zjB+3+2dm3ZC7Qga3nGh7xXVh7HUZK8/SA9lTG4nDDbpbto4ySehLHJHtHL3VZpIw3pAH2gH662WSKm3XXlbG6XRTNi7oWhJms725XPmloJ1GmhKkhckctCfCvabtWcR4Be3CEADhFzgjw0A0q5AY0HKo/bmxIbuMxzID4N8JT4qen1HrS+dJvdug0pEDHu7Kjma0v2eTh4SLjhlBUHIUsAGQZ10qMu9qSGfuto4sY+EvJJCGJuuAZEaSKPMBGdCSenXFQlvutd2z/AOsd2QTw4BIYZ0OCQBn6K2Npb4h7ae2u1V5ApVWXUcfJWB6FTqc66Hnyq8Vctql/UV8djDt/bjzW1rFETNJbIlxPJ6QVlAADE+ngt53P68dDbtbYW8tYblOUqBseB5MvtDAj3Vz92XxKxlVhkS5jb1qVOny5pi9gt2Ra3Nq5y1tcMPYG/wD7WQ++mklvFdP7i77PuM+iiipGhRRRQAUUUUAFFFFABRRRQAUUUUAfGYAEk4A1Jrn7c9vLtp3e0H1UMe7yPjean92IAfnCnFv/AHvc7NvHzjEDgH8ZlKr/AIiKXPZvs/ubCPIw0hMh9+i/4Ata3pxt99gStlopa76zRzbTsU0deJFYEZBBlxg50IODTC2hJwxOfBTj28h9NKGScNta3x8CWFf8YJ+kkUnhl6m/Zj5OBxQQqihUUKo5KoAA9gGgrJRRXOOUrs2jMoubx/SnlIB/EXkB7zj80VbdoScMTn8U/sFau72yFtbdIFOQvEc+JLFv88e6sO8V0AnADqTqPADXX34p8ktU20ZFbC13usAo8oQssnEoJDEaYI08DyqovKzekzH2kn66vW+LfyY+tlA+XP8AkaqGxbMSzJGc4Oc48ACa9Hw8v+O30IZV66RpVvT2FxbiOV4pYg/nRuyMobrlSRg6a48D4Gt/ZVvaxX2LtnaCElmVUy0nDghMcgCdCSQMA6jIqxdonaU20YxAlusUKuHBY8TkgEDl5qDBOmvtq2puqWxOq5MOxN5UlwsmEk8eSt7D0PqPuq97M21jCy+5v3v20iwM6c/VVkea+sCi3EMiKwyqzKRkdeFvVpp000rly+FT+X6Fo5v+w7VYEZByD1FfaUtlvwq9JEPXhII+sZ+Ss912glsKDJgkZOAMDroupOOlcvw+TsU1x7l83kx3a+PFp8hz/lSl2IA9+5wCvFI3qxkjP0ipa63kmusQWcUsj8JxwrkgdSqrn+8aqlpfmKN0RcM/ms+dQvxQOh55P7K6cOGSi75ZOc1aLb2dzcd1KRyaRXHvZz9VXHdbaK7J2jcm6HDb3zgpOPRjYNI3DL8XPGfO5aZ5cRWg7gXYR3A9PKuD4gdPcT9NNq7tYrmEpIoaORdR9RHgQevQikyz0ZXfBsVcEMkHOor7Sk7Od4JbK6+xV25aNv8AVJW8NcRk+GhAHQjHIrht1jVGBRRRWAFFFFABRRRQAUUUUAFFFY7idY1Z3YKigszMQAANSSToABQAqu1m7afaFjs/J7lh30qDk4BbhDeIHdvp+N6hWXbe20tx5xUHHwjgDwz+yoeTbEd/tvymAO0EdsY1lZSFZgxyVJ5jzzz156VHbF2F9mNqyLKx8mtwGcA4LEnAUHmucEE88IcYJzTShqkovZJGp0rNTaO9rzI/cLLPjn3cbFFP4xA6VUd0IHlvoCoLESrIx9QYMxJ/81IHWnL2rb0Ls+2SwsVEc0q4AiGO6jJ4cqF+Gxyq419I8wKoGyezPMXHdyFDjPdoASumfOY5GfUB76rDRjg+l/uK7ky4b173Q2Qw3nykZEYOPe5+CPpPQVVE352kTxCyynQCGbl/Wzg+3FWTdPdCK2+6sDJMcENJglBjAC+Bx159Ks7gkEA4OOfh665deOOyV+7KVJ9Sm7B7QoZnEU8ZgkJx5xypPgSQCpPrGPXX3eAxwSEM6op1HEQOfTWtPbO7ffN3Lr5/wXHT156r4ipDZfZ/bqA1zxXMpxlnZsewAHl7SaH5T33Xtyb6kL/e/aiScCRsGVfOJHLPIYPXTPy1n3IsTl5iNMcK/Wx+ofLW3t7dIEnyZDxhsd2Mni1xpk6Ec/DSo+9sdoWarx5VQBoCrAD1gZ95+mupOMsWiD+pN2p6pIuPCPCoXaW7MMmSv3NvFeR9q8vkxRu/HtS+Qva28ciK3AzZVcNgHBDyA8iNcYqbj7Otty+nJBCPDj/6aMfpqUcU4P5kh3OLXBStlbNW32hbLcyIsSyJIznOOBWLH3nhIwM6kc6l+07f87SdY404LaNuJMjz3bBHEx+CME4UeOudMXGx7DWY8V1fM3iI01/vyE/8tW3ZHZPsyDBMBmYfCmYtn2qMJ/hro8yOze7I6X0OZzTP393OsLfZdveWTO5kdF7xnJ4wysTleStkcgBg5Bpwy7i7NbnYW3uiQfUBVI2h2Z3KSCC2khbZ7XUdwYZuImLhJ41QYIdGUkYPgB4knnJtdDNFCi3Q3rn2dM01t3ZZk4GEilgRkN0IIOQOted6turezd/5OkEjfzvdk8MjfG4T6Dc86nOnXJPQe+PZtaXsIVI0t5UXEckahQB0VlXAZPVzHQjXPOe39izWc7QXCcEi/Iw6Mh+Ep8faDggiqQnGbtcmNNGvYXZikWReanOPEdR7xmnXuttAOnCDkEcSHxB1/wC/vNIyrvuJtQheDPnRniX+qeny5HsIqPi8dx1dimGW+kuXaFswyW3fR6TWx72NhzHDgt9ADe1RTV3b2qLq1guF0EsatjwJHnD3HI91U2CRZEB5qw1H0EH6RUF2Y782ljamyvJjFJDNIqhkkOULcQJKqQvnFuZ+uubFcoV2Hnsxw0VrbPv4p0EkMiSI3JkYMD7xWzWihRRRQAUUUUAFFFFABSs7c71wlrC6yeSO7PcMgbBCcJRGZR5oJJPuBHKmnRWxdOwEBadoltwd0qiNQCqYyAAF0OMaDoBzqz9hkQS3vb1/NSWUniPxIwWJ9gLuPzaaphXOeEZ9gqndsO0DDsm44TgyBYh7HYK3+DjpoqPEeoNvqLPc7i2hf3G0phpxkRA/BONB+ZHwj2tmr1f3SRRvJKcIqksTrp7Ovsqrdmt3GLKNOIA5cnJxnLH6enuFfe067HkDhWU8ToCAQdOLi6ewVLJ682n3oZbRss2zb9J4llibiRxkH34II6EHI91bVUfsrvl8kKMwHDI2MnGhwfrJ+Wrl5Snx1/vCpZI6ZNDxdqzHLdxCZI2YCVlYovUqMcWPo+Q+BrapU70bW4dtROpyIjEmh6HVvoc00Fu4yMh1+UVuTHpSfdGRd2YItnhZWl8Ry8D1P/niaw7w2YkhYEZwD8nJh8n1VAdp+0AtiVRxmR1Q8J6aseXQ8OPfUnuntZZ7KFpHXiKcL5IBJXKEn24z76NDUFP3N1b0Q3YDfmK8urQnR04h/WjbhOB4kN/hp7Vzh2fsU3hiA6vKD6wYXP14PurofaF4sMbyv6KDJx9Q9ZOldeXlPuiMexsUVBbP29JI8ataSokgysmQQBjILAejn1+NebveJhPJDFbtKY+HiIdF9IZHpYqNoamT9FRO1ttdyY0ETSSy54Y1I6DJyToAKx7L3gEsczNG0ZgJDqSDjAJOCOfI0WFE1VW7QtzY9pW5Q4WZMmGT4rfFPXgbQEew8wK92O9Zd4Va2dFn9BiynOnPHPHL5a2b7eErK8UNu8zRgGThIAXIyBr6Rx0FapVug0nKN3bvE7xyKVdGKsp5hgcEH31d92djCJFcjMrj5AcHhA+TNMTfrc6yukF9NHcQzScKsiMqlm9EcQdWGQBzGMgCtOw7L1dXZp9oxlBlV8oiYscE4HCuAeXPxq2XKpxpOhYR0u2edp7dt9niKObjHGD5yqSNMcRJHu0GTyrLvBc2gt+/uESWE8PncAfRiACPVqNRWhZbgJeOY5JtpMiOVYyTxuqOAehTn008a17rc+BIpAlxtN7WM92xE0YTmAQEK4K5I9WtQUMap2UuVnrZUqbMKX9lIWsZGUXEOSy8DMF7yPOodCeR15jSnapzqOVJ+47MLWN4bbyu+7ucO2O8jCDhXiJZODBzVx2LvJHHZqEWRxE0dvHxMOOU8ICknGASNTTSa72LT7Fwoqv7f3oW1kWNoyxKhmIOigtw66eNb+ztqCaWdApAhYLxZ9I41wOmKWwpkjRRRWmBRRRQAUVU7raLqLiaW9FvDFMY8mNCAMJjJIzqWxUX9uNt+G4vm4/2UK3wjaGBVX7Rd1W2ladwsgjYSK4YgkaZGCBryJ9+Kh/txtvw3F83H+ypSxv++ge4i2orwx8XHIsUeF4V4mycdBrWrVF3RlIX1n2OX0QIjv4lB5jgYj5DXu77H7+ReGS/iZc5x3Z/yq1fbjbfhuL5uP8AZR9uNt+G4vm4/wBlPrnd19kFKqsqln2PX0S8Md/EoJzjuzz99Z/9FO0fwjF83/2q77J2gbpXNrtMTd3jiCRRHBOcDl1wa8jbFykCPdSwWi41lnK8THn5qZVV8MEk6cqxzd7rf9Ealtsxezdid278bXsJfIOeBumMctOgrd/0VbR/CMXzf/arL9uFt+G4vm4/2V8+3G2/DcXzcf7K1ym+V9kYkl1Knedjt9KAsl/EwBzgxnnqOntNerXsgv414Y7+JV8O7PX21cbTeaGRgse2oCx5ArCMnw1xn2A1IXd9d97BCxEZdmHfRqGVgELDzX1Rsgaes66VjySSpr7IK3uyr7kdlstpfreXFwkpUNgKpB4mXgyc6Y4S30Vfd5dmNc27xIwUtjU8tGBwceyqo299sDg7biyP93H+yvn24234bi+bj/ZWS1S5QKl1JvZOwJRdeU3BiDBOELFxYJxw8RLdeHTA/wDnVj3am8oeV1tXV5ePLh2ZV4uSaAAgfTUvsS5k7yaGWTvGQoyvwhcoy6aLpowcVHbY2wVeZ2u1treEpGXZVYNIdSMtywCg9uanQ1s2ds7Jna5juLdosohThl4sDJOSOHrg491Y4935FtJ4g6madmZ3OQuWI4uWTjGfeag/txtvw3F83H+yj7cbb8NxfNx/sptD7ML9ya2XuuYLiORX4o0i4cOSxDnQ8GRhFx4H1Vp3+69wzXAVoTHO4Yl+PiXGcYxocZI1+itH7cbb8NxfNx/so+3G2/DcXzcf7KzQ+zDV7k3tvd53ht4YjGVhIJEvFhuFcDIUag+dn21J7BsGhi4WSFGLEkQgheg+FrnAFVH7cbb8NxfNx/so+3G2/DcXzcf7K3Q+zMv3LTu1st4ISsjKZHdnYrnGSemQOmKgrfdW57oW0kkXk4fiYqG421zg50H+WnOvOzt4I7hxFBtdJJCCQixxknAJONPAE1IWW8UksSd0iNJ3atLIx4Y4yVyeI8yevCOXUilarZm2z3vTsGW5eIxuqBVdWJznhfCnhwMZ4eIe+sNhuuyXfeMydyrF44xnIbhVFzkY0A8edRcu90AOH21bA+EaIQPeWbPy14+3G2/DcXzcf7KbQ+zC/cl9tbtSTvcsWT7okaR5zoFYM3FppkjpnnUjuxsp7eNxKytI8jSMVzgk48QPD6aq/wBuNt+G4vm4/wBlS2zrmS5iaWz2ik4UkDEcfCWAzwsRqudPcc1mlregvpZaqK1NlX4niWQDGdGU81YaMp9YORW3WihRRRQArO0n+idpflaf88FIKum9sbJ7wSWt1CTb3VzkOsmDnhDjQDP/AKfjXO281ksF5cwx54I5pEXJyeFXIGT10FdXhpbNCZVvZG05+zaMjdzaZI0YXRHrHkyL9YI91Jdjoa6R2ZPbQ2lts3uW7u4t0Virf7YEOSTrkksc+umzyUUrMxq2c3iit3bdqsVzPEmeGOaRFzqcK7KMnqcAVoudDVyY7ewJhDaX1xIcRqwyfARxl2+QNSo3n3gmvrh7icnLHzUzkRr0RPAAfKck6mnrtO2htdl3Nnbx8CCwlmY5JJZ1IySdSdG+gDQVzrUMTUpORSWySCipDdyzWa7toXzwSzxRtg4PC0iqcHocE059o9mmyhHdd13plgjZiDI+h4GZeYweXSnnkUXTFUWxEGmj2Kb6SxXKWUrl4JcrGGOe7cAkBSeSNgjh5ZwRjXKtU6VN7kNjaNlj75h/WLTTinFpmJ0yKuvTf+s31msRpvdpPZ3aQ20s1iWM0DB5kLljwNzOOmMhvYDShrITUlaCSof+5W8wNnaXbnJSKS1l1yS8Y44s/jMoz/8Acqpds20DHHa2JPn4NzP65HJA+TMnu4ax9iF8jSzWkx8xuG4TJ0DxHzv7yHX1IapG9u2jeXk9yeUjng9SDzUH9wL781CGKsrZSUvSRFFSO7uyWu7mK3Q4MjYLfFUaux9SqGPupsv2eWXcmcWUxhClgxuiCVHI8PDpka49dWnljDkSMHIStFWjtH2RBaXpgtlZVWOMuGYsQ7DjOp/FKVVyadO1ZjVBRUrvJsc2skaEEcdvBLg9C8Slh7n4xUS3I1qdmUXHsmQ/ZOKQDSKOaRz4KIXXP95lHvq5dq16bfZVjax5Xygd5Jj4QVVYhvEF3Q/mCrFa7Ftre1ZNnxcHfWwnlmZix7rhLBVLHJ4iMYGAM55mqd26nB2cnxbdvp7sf5VxqSnmRatMBWUUU091dy7KTZC3s8ckknGwIErID91KDkDjTFdM5qCtk4xt0hWVYNyt7JtnXAli85GwJYidJF/yYa4bp7CQZvtY3YtrBrXyYMoljZmDuW1BXGCfaaoXGPEVqanEKaZ1bsm8VpoZociK9h73hIwQwVCG8ASrAEfiirLVJ3S/mdj/AJF/+qGrtXndWXYUUUUGEPt/07T8oH6qWuYt+P6Rvfymb9Y1dO7f9O0/KB+qlrmLfj+kb38pm/WNV/DfMxMnCINhpTNj7S7fit5GtJi8CRoOGZAp4ORIMZOp9dLOvPGPEV0zhGfzCRk1wbm1bvvp5pQOHvJXk4c5xxMWxnrjNacnI+yvVeZOR9lOYdG72fzN5/wk/wDvrnSuit6z9xvf+FH6nrnWubw3DKZOhMbmf0hZflUH65Kfz+ltj+yP6p6QO5n9IWX5VB+uSn8/pbY/sj+qek8R88Tcfys5nTkPZU1uacbQsvyqD9atQqch7KmtzRnaFl+VQfrVrrlwyXU6CvYQs1zOV4kWURzL0aF4Yg2R14ThvZxVz7vdsJrK8mtzkhGyjfGjOqNnr5pAPrBHSundlRBpL1WGVaUAg9QYYwRSo7Wd3y1sJectiwikPV7djmJz48JOPe9cXh56ZV3LZFaFLbzsjcSMVbDLkaHDKUYe9Sw99Y6K29j7Ne5nigiHnyuEHqzzJ9QGSfUDXcQGT2RbvFkMpBDXRMKH4sCkG4cf1iFjHsbxpw70IPJ1iAwJJIogB4F1yPZwg1p7k7NRE44x9zVRBB/ZJoW9rvxMfHSs29V2I3gZvRj72dvZHE3P3sK82ctbbOlKtjm7f2+77aV5J4zuo9iHu1+hRUPZWplkjiXnI6oPazBR9dYS5OrHJOpJ6k6k/LUzuZdww31tLcErFHIHYgFscOWXRdT54WvR4jsc/LL5/wDUHs8Jc2sijAeEx/NtkfRJSqpqdsO+NjtCCAW0jNJHKSQY3XzChB1YAcwmlKukxXpVmy5Hzu3fcWy7STxs7i2PtjB4foRvlqt9vsZEticadww+Qr+0Vt9mcne7IkjJ/mbse5JVVD/zyGpztE2A+0tnRtEubuzJDxD0joFkVR1Jwrr4gYGprli1HM7KveAg6au6e+djHshbK4lkjk42JKxM4H3UuORGcjHWlUwwSDoQcEHmD4EdDRmuucFNUyUZaWOiTtBtCADtCVuEYGbFDgeA4q3dl7wxXLBba9jlfrC1vFDI39l3iFZG64BpFUA41GhGoI6ezwqT8NGtmx/NZ1fsKzEhjnFw8gQMioyRpwE4DKVRQQRgaeqrDS57L9ttPHBK5y06OkvrlhIAc/jNGQT6xTGrkqnRRhRRRQYQ+3/TtPygfqpa5i34/pG9/KZv1jU79574WlveXyxrJNDdBU4y+AGMS8lYdGauf9rX7TzyzuAGlkaQhc4BZixAzrjWujwye7EydEab8j7K6TtttSRvYQKE4Hht+LK5PneacH2CubSKe27e9Bk2NNfvbQGezIijJUkEIsRUnXOfPPI0/iItpUZjaXIn97B/Lrz8pn/WvURJyPsra2leGaaWZgA0sjyEDkCzFiBnXGTWsRV1wJ1Oi96v5m9/4UfqaudaeuwN7Ztp7I2mskaKYbdkURhvOzCx1yTk6dKRQqOCLjaY83dExuZ/SFl+VQfrkp/P6W2P7I/qnrnLZd60E0UygFopEkUHkSjBgDjXGRV8uu165dJl8ltFMylXZVcMQQVyTxakAnGazNjlKSaCEkk0LhOQ9lTe5X9I2X5VD+sWoUCrBuBbl9p2Srz8ojb3K3GfoU1eXDE6nTOxP568/tl/Ux1Cb/IOGfT0tn3Yb18KqVz7CT8tbanNttGQfCabB9SRCP61NKzfzeo2c0trDbw4ktQpkYyF8Sx+djz+H6K87HFydI6JOtxUirh2W/65Ieotbgg+B7s6jwPOqhUru1txrObvkRJCUeMq/Fgq4wfRIPL116E1cWkc8XTOsdloFhiAGAEUAfmiqH2r33BBeMPg2ixD2zyhD/hUmtTZ8UczbNcxhBcRB5EVn4ckZwMsSB76oPajvARNcbPjijjiSZCWUuXfhTKhizEYyxOgHIVw4ouU67F5NJWL6vhNfas3Z1vA9lfRuiI3e8MLBwThXkjJK4I87zdK726RBFYDDxFfaefb5t14oo7RUTguFLMxB4gY5I2HDg4165FIylhLUrCSpjM7FZOMbQtusluHUetCw097rV/v9tBglz31taM+VSWWbu2kC4DZUqVkUE9eWnKkdujvLLs+48ohVGbgZCr5wQcHoQeYFXDtXu++sdjyhFj44pm4EzwgnuSeHJJxnPWoZMOrJ7MrGdRLjfbStpjxTzbClf48hVmPtJofZ8PcidLXY8sRfg4oYQ4z7eWntpCVed2t/Y7exFnJbyOBKZO8SVUOSeWGjasngkl6WwWRXujb7ZbCGKSyMMEUPeW/GwiRUBJI1wvP30u6tO/m9q7Qa3KwmIQRd2AzhydRg5Crjl4VVq6Maaikycmr2Hh2Mf6taflNz+qWnBSh7Go8W1mfjXFyf/xhf8qb1cOT53+pZcIKKKKUBY9oNu8my9orGjOxu1wqgsThoCcAanSkb9grr71uPmZP3a6k+xc6PKYbhVWRy5VouIgkAHXjGmnhXrya8++ov0f+LVMeVwVUEoqRyz9grr71uPmZP3abuy9hSW+7lzA6MLmdXm7jB7wAsiDzOfoqmRjQnB1pk+TXn31F+j/xa1jsGYSicXX3YqVZmjypU4IVUDDgAIzzOSTWzzuXQxQS6nMX2CuvvW4+Zk/do+wV1963HzMn7tdTeTXn31F+j/xaPJrz76i/R/4tP8S+xnlruUDsstjs2w47qMq93OMRtoRHgLxOCNB6RwehXxql789ldzays9pE09sSSvBlnQfFZfSbHRhnQa4p7W+wly7XDmd3UoSwAAU81RR6IPy+usS7MuIwFiu/MGiiWIOQPDiDKT78mprLJScjXFNUct/YK6+9bj5mT92j7BXX3rcfMyfu11N5NeffUX6P/Fo8mvPvqL9H/i1T4l9jPLXc5dg3bvHIVLO5JPQQyfSeHA9pprdn+5Mmzh5VcqvlkgMdtACCVLDVnI0zjnjQLnXLYDM8juzp5Wg9Yt9fdmQj6K2dnbHWNjIzNLKRgySHJx4KBgIvqApJ55SVcGqCRq3diIdnyxA54YJMnxPAxY+8kn30ie1XZU8l/wAUcEzr3EI4kjdh/NjOoGK6J2jbd5FJHnHGjLnGcZUjOOvOoqKyu1UKLqPAAA/k/hp/taSE9DtI1rUjlz7BXX3rcfMyfu0fYK6+9bj5mT92upvJrz76i/R/4tHk1599Rfo/8WrfEvsL5a7lM2FEy/YZWUqwt1BVgQQeHkQeRpY9pex7h9qXbJbzMpkGGWJyD5i8iBg09LnYE8kqTPcpxxDzMQ4HP4Q7zXTPhW75NeffUX6P/FqMMjjJuh5RTVHLP2CuvvW4+Zk/dqf3D3Supr+3Bt5URJUkd3jZQFRgx1YAZOMAeJrofya8++ov0f8Ai15k2bcyApJdjgOjCOLgYjqAxduHPjiqvxDa4E8tdxVduKNdtZyW0ckycEusaM2DxIMHhBwdD8lLD7BXX3rcfMyfu11BBsaaEuLedI42biCGHi4fNAwD3g8M8utZvJrz76i/R/4tZDO4qqNcE3ycuQ7u3bsFW0uCzHAHdONfaRge009b7YdvNaRbMuVIMEccSXQ5LP3YOB4Z8CcHlocVbvJLw6eVxj1i3192ZCPorZg2LEsLQsONXyXL6l2OpZj8bONRywMcqWeaUq6AopHKe82wprG4aC4XhYahvguvRkPUH6DkHUVFcY8RXWR2TcABRcoyroplgDtj8ZuMcR9eBXz7FXH+2g/RR/1KovEvqhfLXc5O4x4it3ZOzJrqQRW0TSueiDOPWx5KPWcCupPsVcf7aD9FH/UrImybgjha6Cp1EMSxk/nFmx7ta34l9g8tdyG3J2IIO4t1IZbONg7jk08h4nA8Qoz7OICrbfXqxKGfiwWC+arNqxwNFBOpIHvr7Y2aQoEjXhUdPrJPMk+Jr3cQK4wwyAyt71YMvL1gGubrbHZrWW14ZWCxvxEhjjBGiuY2zkaYcEe40UWeyIonaSNcM2cniY8wgOATgDzFOB1yebHJWsD/2Q=="/>
          <p:cNvSpPr>
            <a:spLocks noChangeAspect="1" noChangeArrowheads="1"/>
          </p:cNvSpPr>
          <p:nvPr/>
        </p:nvSpPr>
        <p:spPr bwMode="auto">
          <a:xfrm>
            <a:off x="1751012" y="16763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MWFhUXGBwaGRcXGRodIBsdIhobGh0eGBwaHyggGBwnHSAXITEjJikuLi8uGh8zODMsNygtLi0BCgoKDg0OGxAQGywkICYvNC80LCwsLCwvNCwsLSwsLCwsLCwsLCw0LCwsLCwsLCwsLCwsLCwsLCwsLCwsLCwsLP/AABEIAM0A9gMBIgACEQEDEQH/xAAcAAACAgMBAQAAAAAAAAAAAAAABwUGAwQIAgH/xABUEAACAQMBBQMGBg0ICQMFAAABAgMABBEhBQYSMUEHE1EUIjJhcYFCUpGTobEVFiNUVWJ0gpSz0dLjJDM1cnOSosEXNFNjdbLT4fBDwvEIg6PD4v/EABkBAAMBAQEAAAAAAAAAAAAAAAACAwEEBf/EADARAAICAQMCBAUDBAMAAAAAAAABAhEDEiExQVEEEyJhFDKRofBxgeGxwdHxI1Jy/9oADAMBAAIRAxEAPwB40UUUAFFFFABRRRQAUUUUAFFFFABRRUZvJtuKytpLiY+agzgc2PwVXxYnAoSsBe9rPaRPZTpbWnBx8AeR2XixkkKqjOhwCTnxXFRUe1d4nAJmgi9RWPPvwjfXVD2NFLtTaRll14n72UjkqgjCD1aKg9Xspn7ybdW2jZubAZ9nh7ydAKpll5dRik2EFqtsh73frbGzzG94be4iY4IUcJzzxxBV4WIyQeEjQ1m/0vX8wzbWESr0Mjsw/wDZn3VC7y3/AJbsfvwDlJQSCBkYYoeXqb5KrWxd4Vitirauhwi/GB1HsAOc+rFMrcL073Rm2qm9i6XXa3tSHBmt7PB6DjBPs+6n6qjb7tqv2kVokhjUDBjKlwx8Schh7AelLu7umlcu5yx/8wPAVubG2O9w2nmoPSc/UPE1fRGMbnQltuoje3d7cY2IW9tzH/vYiWX2lD5yj2FjTct51dFdCGVgGVhyIIyCPURXKt3s61KERNJldDLwMyZ68RAwB6x9NXTs87TpLNktb88cGAEl5mNeS6j+ci9fMevGBGUFJXFfsNuuR9UV5jkDAMpBUjIIOQQdQQRzFeqgMFFFFABRRRQAUUUUAFFFFABRRRQAUUUUAFFFFABRRRQAUUUUAFFFFABSB/8AqAnufK40cnybgDQj4JfUOT4uNPYCMczl7X99HChkmkWNF5s7BQPeaVu93a/YFWijtvLR17xQsR/vgs39331XFeq0rFlwU7Ye81naW/BAcM2ruwLOzewKBp0HIe8k1Xbe2ZLyQIisQT5q82dvE45n1dKNu7wrcAhbK0twTnMMZDD1cRbHyAUwezjdbuI/KJl+7SDzQRrGh+pjzPgMDxp5Rhi9b3fuCbl6VwaXZ7YTRrPaXdu6xSgsCy+aTgK6lhoCV4SP6pqq707mzWhZgDJB0kHNR/vAPRPr5ezlTtrBeyMqngj7xjoFyFH5xPIe4n1GuaPiZKequSjxpqhD7N3fuLheOGLvFHPhePI9q8XEvvFWA7V8nQRXFpLbrjhGhxy5gkDJ65Gakd4dnvbEXE1rFEM472xmZHXJ6q4Cya45D3ipay3neNENzw3FpJoLpF1U/FuI/gka5I+mr5J61dWvz9hYrSU63kkMKx2zK3BorI/CcE85ImXX16+upHaWwFa2WNQOOMeaR1PMjXoTnTppVt2luXZT8LRgQuw4keBgM9chR5rDUagdedVraMF5YazjyiD/AGyekv8AXHT36fjVPXqfoe/b8/gb/wBFm7B98CSdnzNnALQE9ANWj92rD1cXQCnRXJFltVbe/S5iJ4UmWTqPNJBcY9hZa63qmaNNPuTi+gUUUVEYKKKKACiiigAooooAKKKKACiiigAooooAKKKKACiivhNAH2qfv9v9Ds5QmO9uX/m4F566Bnx6K50HUnQDmRGb0dqMUbNb7PQ3lzqBwaxoeWXYekAfDTQgstU5YItnq17fSd/eSkksdSWI9GIdABoW0wPAYFPVc/QOTSvdiXd+fKdr3XcoMlYgQAg9QOUj9/Ex6nNVPemewCLFYoSQ2XmbiOQAQAvEc4zqcADQc6x7xy3N2PLpkCx5EcfIaecQEB1fGuW8T6tMG7O7kl9IyRkKqjLu3JQdAMDmTrp6jXRFUtU5cdFwibd7JF93B3MjSNLi4QPK2GRW5Rjmpx1c6HXlp1yavteCQq5OgA+QCqzc74jvTFDDJMwxkIpYjPLixovvNedKUssrOhJRRNbV2vFbANMzKp+EEdgP6zKpC+/FVreTfKS1BPdpIkq8VtMhyp5aSDPMA50OunLXFrsLgyxhniaMtnKSYyOmoBIwaoW9dmJYfJbK0mYLL3gbg4I1OoYRl8ZUkk6ebrpT4YxcqkjJXWxXNibdiM6tdw+WSSEA99kgZPoxqreb014TjovSrztDZkdhIlzAp+xl55ksbai3k9HXnheIFc9NR0Wqvu3u1ta1fvLfEDHQkvEcjwOjD6Ku19tG9+xk1mbAO8iyDvFnjYZkcuzFWCkEcRxjOoFdWRxbpNV+pON8kBteIWSspj760J4+7zgpk/zkDD0COoGPEY1zgsd50IxBtAYI/mb+MnHq75OY6ak1K7ENpFGlvKJoW0AW6LKC2MHu2JMYBOuFPu0qJ2ztvZ4XKkls4aJoySuOecjGh05moK3tTfv+X9R3Xeiubb3VuGLSw26GJtf5M4lQePCPSA64xp9FN7dztitJMRXSPayDAPGOJM8tWA4l/OUAeNKvZ9zayP8AyZntpjyKEpnrjCnhb2Gs0+8KuxttqxLKBoLhBiRfBhj0h7PkblV7ctmuPr/IlJbpnS1vOsih42V0YZVlIII8QRoRWSubdn7Wu9iyJJbyi4spTkDPmOOo/wB1LjqOeORwQOg9hbWju7eO4hOY5F4h4joQfAggg+sGpyhStcAmb9FFFIaFFFFABRRRQAUUUUAFFFFABRRRQAUUqd8e0K8WSfyBIe4tWMckkuSXkAy6oARgLyOeZq3br72d9s0X11H3ACsz88FVz5yZ1w2Mgc9dM6EtpdWBMbd2zDaQtPcOEjXqeZPQKObMfAUp77aN5tnVi1ps8+jGp+6Tr4ufinw9H+t6Va9u0m2bjyy6Ui1QkW1ueRwcFnHI+vxIxyGsLvXvLLdzeRWGcE8LOpxx45gH4MY6nr7OepO9Meer7B0tkvc707P2cvcwKGI5rFg68vukhOp6cyfVVGa3u9qzSyAZKJxBScKq581Ez1OvPngkmmVuvudBaKDwiSbGsjDkfBAfQH0nrU3tK8SKNnkdUUD0mOBnp7T6qRZowfoVvuzXFvkXu5WzNmbRjWG6uLm3miU4Uzr3bADzmi71WCHAyV6AZGQDiV7LLZVhuSjca+UMqvjHEqqvCcdMg599K7ZOx57jzbeCWYjn3aMwHtIGB76aHZKf5JKpBBWdgQeY8xOY6da6PEqoOmJje5atsRs0LBdToceIBBNRe5dn3FkDKOF2LySk9TxNqfzQPdVhrQ3gXNrcD/cyf8jV58XtpLsXV52gXcsqeTqkUTvwRmRSeLUDLt0xlSQvLPWrVPPtYARiK1LMcd+rtwoPExv5xPsyM9KhLndnyrZFr3IBkjTjUfG4tZFz4k6+1RUnuLvWJUFvcnguY/Nw/mlwPb8MdRz6+zqmo6bhFbc/5Jq73ZsNuyI0Mswkv59NJHAHMA8CE8CganBzyqwXtiJIWhBZFZeEGM8JX+rjlioW6mlSUWdo5e4lLzM85LLBHzJwBnh6Kvr9mdzZ6G7soTOTmSON2MbMmpAfQqcjpUJaqUm/z9B1XBWII/JV8mur8iRi3Ct3F3ltKmfNw48+HoDkkA50IIJ1l3XEV0skdugkj4ZJLNysscsROO8tXJwQcHAOCDjlyM3vnYLdz2lqc+k8rkcxGowR6uJiB7qlNjW0cc0scccCiNUVeA5kCkZxLkZUZ1GuvOrebUbXP4hNO5VNsSRXjwsvowCRmOOFhLJKZijA6juxwqTy4i2OVUneq445hIFYIVAVmBAfBOqk+kNefqq87y2cL3NtO6ypDPcC2uUwYzIOLzW8eHAOo1K+FPmO1RUWNUUIoCqgA4QAMAAcgANKpCempfbsZJbUcjbL2pKEe2Qd6kwx3WC3n/BeMDUODg6c+tdKdl2xZbTZsMM4xJ57MvxeJ2YKfWARn15qyQWcaHKRop8VUD6hWejJk1cIVKgoooqQwUUUUAFFFFABRRRQAUUUUAFFFKrtl3xljKbPsye+mA7xlOGCseFUU9Cxzk9APxshoxcnRjdFCt9s/cZbOOF5rp7mZmUDzfSIJc/+DxIqPjsr5pItlSTt3RKu0SvxLGvpEE+oahclcsp5mmTunu5HZQhFwZGwZH+MfAeCjoPfzJqAiuYrCe5urwnvbiVxEqjibulbAPqz5vM8lX11scquWhf7NcdlZs9oG1RZ2aww+Y0g7tANOFAPOI92Bn8bNfezfd0W9uJXX7tMATn4Kc1X1dCfXgdKrVmkm2L4SuhW1iwMHwBzwZ5F2PpY5D3ZatTyPRDR1e7Gju7CojeXd6K9jCSlhwnKsp1Bxjkcg6eIrZG14jcG2DZmCcZUAnC+s4wOmh8R41uk4rnTcXY+zFVs/tA2hs2RrcSrNFExVUmXPmg6cLKQwyuNMkDwra7M9vF7u5WUjiuWM2mg4+JmcKPWGzjwWoPe+1MtxEsSl5nBHAgyx1yug/O+SrdbdkktvZSXc1yYbqJDKirgqnCC2HbqxAxkaD8YV6T0zx77NkN4yL1Wjt1wLacnkIpD/gNU/d/tKiZALsGNx8NVLK3rwuSp9WCPXUdvpvstynk1mGYSaO/CQSPioDrr1Jxp7c1xx8PPVTRRzVG7urdXn2Nge0CuYpHV4m/9RMkgK3QjP/zjB+3+2dm3ZC7Qga3nGh7xXVh7HUZK8/SA9lTG4nDDbpbto4ySehLHJHtHL3VZpIw3pAH2gH662WSKm3XXlbG6XRTNi7oWhJms725XPmloJ1GmhKkhckctCfCvabtWcR4Be3CEADhFzgjw0A0q5AY0HKo/bmxIbuMxzID4N8JT4qen1HrS+dJvdug0pEDHu7Kjma0v2eTh4SLjhlBUHIUsAGQZ10qMu9qSGfuto4sY+EvJJCGJuuAZEaSKPMBGdCSenXFQlvutd2z/AOsd2QTw4BIYZ0OCQBn6K2Npb4h7ae2u1V5ApVWXUcfJWB6FTqc66Hnyq8Vctql/UV8djDt/bjzW1rFETNJbIlxPJ6QVlAADE+ngt53P68dDbtbYW8tYblOUqBseB5MvtDAj3Vz92XxKxlVhkS5jb1qVOny5pi9gt2Ra3Nq5y1tcMPYG/wD7WQ++mklvFdP7i77PuM+iiipGhRRRQAUUUUAFFFFABRRRQAUUUUAfGYAEk4A1Jrn7c9vLtp3e0H1UMe7yPjean92IAfnCnFv/AHvc7NvHzjEDgH8ZlKr/AIiKXPZvs/ubCPIw0hMh9+i/4Ata3pxt99gStlopa76zRzbTsU0deJFYEZBBlxg50IODTC2hJwxOfBTj28h9NKGScNta3x8CWFf8YJ+kkUnhl6m/Zj5OBxQQqihUUKo5KoAA9gGgrJRRXOOUrs2jMoubx/SnlIB/EXkB7zj80VbdoScMTn8U/sFau72yFtbdIFOQvEc+JLFv88e6sO8V0AnADqTqPADXX34p8ktU20ZFbC13usAo8oQssnEoJDEaYI08DyqovKzekzH2kn66vW+LfyY+tlA+XP8AkaqGxbMSzJGc4Oc48ACa9Hw8v+O30IZV66RpVvT2FxbiOV4pYg/nRuyMobrlSRg6a48D4Gt/ZVvaxX2LtnaCElmVUy0nDghMcgCdCSQMA6jIqxdonaU20YxAlusUKuHBY8TkgEDl5qDBOmvtq2puqWxOq5MOxN5UlwsmEk8eSt7D0PqPuq97M21jCy+5v3v20iwM6c/VVkea+sCi3EMiKwyqzKRkdeFvVpp000rly+FT+X6Fo5v+w7VYEZByD1FfaUtlvwq9JEPXhII+sZ+Ss912glsKDJgkZOAMDroupOOlcvw+TsU1x7l83kx3a+PFp8hz/lSl2IA9+5wCvFI3qxkjP0ipa63kmusQWcUsj8JxwrkgdSqrn+8aqlpfmKN0RcM/ms+dQvxQOh55P7K6cOGSi75ZOc1aLb2dzcd1KRyaRXHvZz9VXHdbaK7J2jcm6HDb3zgpOPRjYNI3DL8XPGfO5aZ5cRWg7gXYR3A9PKuD4gdPcT9NNq7tYrmEpIoaORdR9RHgQevQikyz0ZXfBsVcEMkHOor7Sk7Od4JbK6+xV25aNv8AVJW8NcRk+GhAHQjHIrht1jVGBRRRWAFFFFABRRRQAUUUUAFFFY7idY1Z3YKigszMQAANSSToABQAqu1m7afaFjs/J7lh30qDk4BbhDeIHdvp+N6hWXbe20tx5xUHHwjgDwz+yoeTbEd/tvymAO0EdsY1lZSFZgxyVJ5jzzz156VHbF2F9mNqyLKx8mtwGcA4LEnAUHmucEE88IcYJzTShqkovZJGp0rNTaO9rzI/cLLPjn3cbFFP4xA6VUd0IHlvoCoLESrIx9QYMxJ/81IHWnL2rb0Ls+2SwsVEc0q4AiGO6jJ4cqF+Gxyq419I8wKoGyezPMXHdyFDjPdoASumfOY5GfUB76rDRjg+l/uK7ky4b173Q2Qw3nykZEYOPe5+CPpPQVVE352kTxCyynQCGbl/Wzg+3FWTdPdCK2+6sDJMcENJglBjAC+Bx159Ks7gkEA4OOfh665deOOyV+7KVJ9Sm7B7QoZnEU8ZgkJx5xypPgSQCpPrGPXX3eAxwSEM6op1HEQOfTWtPbO7ffN3Lr5/wXHT156r4ipDZfZ/bqA1zxXMpxlnZsewAHl7SaH5T33Xtyb6kL/e/aiScCRsGVfOJHLPIYPXTPy1n3IsTl5iNMcK/Wx+ofLW3t7dIEnyZDxhsd2Mni1xpk6Ec/DSo+9sdoWarx5VQBoCrAD1gZ95+mupOMsWiD+pN2p6pIuPCPCoXaW7MMmSv3NvFeR9q8vkxRu/HtS+Qva28ciK3AzZVcNgHBDyA8iNcYqbj7Otty+nJBCPDj/6aMfpqUcU4P5kh3OLXBStlbNW32hbLcyIsSyJIznOOBWLH3nhIwM6kc6l+07f87SdY404LaNuJMjz3bBHEx+CME4UeOudMXGx7DWY8V1fM3iI01/vyE/8tW3ZHZPsyDBMBmYfCmYtn2qMJ/hro8yOze7I6X0OZzTP393OsLfZdveWTO5kdF7xnJ4wysTleStkcgBg5Bpwy7i7NbnYW3uiQfUBVI2h2Z3KSCC2khbZ7XUdwYZuImLhJ41QYIdGUkYPgB4knnJtdDNFCi3Q3rn2dM01t3ZZk4GEilgRkN0IIOQOted6turezd/5OkEjfzvdk8MjfG4T6Dc86nOnXJPQe+PZtaXsIVI0t5UXEckahQB0VlXAZPVzHQjXPOe39izWc7QXCcEi/Iw6Mh+Ep8faDggiqQnGbtcmNNGvYXZikWReanOPEdR7xmnXuttAOnCDkEcSHxB1/wC/vNIyrvuJtQheDPnRniX+qeny5HsIqPi8dx1dimGW+kuXaFswyW3fR6TWx72NhzHDgt9ADe1RTV3b2qLq1guF0EsatjwJHnD3HI91U2CRZEB5qw1H0EH6RUF2Y782ljamyvJjFJDNIqhkkOULcQJKqQvnFuZ+uubFcoV2Hnsxw0VrbPv4p0EkMiSI3JkYMD7xWzWihRRRQAUUUUAFFFFABSs7c71wlrC6yeSO7PcMgbBCcJRGZR5oJJPuBHKmnRWxdOwEBadoltwd0qiNQCqYyAAF0OMaDoBzqz9hkQS3vb1/NSWUniPxIwWJ9gLuPzaaphXOeEZ9gqndsO0DDsm44TgyBYh7HYK3+DjpoqPEeoNvqLPc7i2hf3G0phpxkRA/BONB+ZHwj2tmr1f3SRRvJKcIqksTrp7Ovsqrdmt3GLKNOIA5cnJxnLH6enuFfe067HkDhWU8ToCAQdOLi6ewVLJ682n3oZbRss2zb9J4llibiRxkH34II6EHI91bVUfsrvl8kKMwHDI2MnGhwfrJ+Wrl5Snx1/vCpZI6ZNDxdqzHLdxCZI2YCVlYovUqMcWPo+Q+BrapU70bW4dtROpyIjEmh6HVvoc00Fu4yMh1+UVuTHpSfdGRd2YItnhZWl8Ry8D1P/niaw7w2YkhYEZwD8nJh8n1VAdp+0AtiVRxmR1Q8J6aseXQ8OPfUnuntZZ7KFpHXiKcL5IBJXKEn24z76NDUFP3N1b0Q3YDfmK8urQnR04h/WjbhOB4kN/hp7Vzh2fsU3hiA6vKD6wYXP14PurofaF4sMbyv6KDJx9Q9ZOldeXlPuiMexsUVBbP29JI8ataSokgysmQQBjILAejn1+NebveJhPJDFbtKY+HiIdF9IZHpYqNoamT9FRO1ttdyY0ETSSy54Y1I6DJyToAKx7L3gEsczNG0ZgJDqSDjAJOCOfI0WFE1VW7QtzY9pW5Q4WZMmGT4rfFPXgbQEew8wK92O9Zd4Va2dFn9BiynOnPHPHL5a2b7eErK8UNu8zRgGThIAXIyBr6Rx0FapVug0nKN3bvE7xyKVdGKsp5hgcEH31d92djCJFcjMrj5AcHhA+TNMTfrc6yukF9NHcQzScKsiMqlm9EcQdWGQBzGMgCtOw7L1dXZp9oxlBlV8oiYscE4HCuAeXPxq2XKpxpOhYR0u2edp7dt9niKObjHGD5yqSNMcRJHu0GTyrLvBc2gt+/uESWE8PncAfRiACPVqNRWhZbgJeOY5JtpMiOVYyTxuqOAehTn008a17rc+BIpAlxtN7WM92xE0YTmAQEK4K5I9WtQUMap2UuVnrZUqbMKX9lIWsZGUXEOSy8DMF7yPOodCeR15jSnapzqOVJ+47MLWN4bbyu+7ucO2O8jCDhXiJZODBzVx2LvJHHZqEWRxE0dvHxMOOU8ICknGASNTTSa72LT7Fwoqv7f3oW1kWNoyxKhmIOigtw66eNb+ztqCaWdApAhYLxZ9I41wOmKWwpkjRRRWmBRRRQAUVU7raLqLiaW9FvDFMY8mNCAMJjJIzqWxUX9uNt+G4vm4/2UK3wjaGBVX7Rd1W2ladwsgjYSK4YgkaZGCBryJ9+Kh/txtvw3F83H+ypSxv++ge4i2orwx8XHIsUeF4V4mycdBrWrVF3RlIX1n2OX0QIjv4lB5jgYj5DXu77H7+ReGS/iZc5x3Z/yq1fbjbfhuL5uP8AZR9uNt+G4vm4/wBlPrnd19kFKqsqln2PX0S8Md/EoJzjuzz99Z/9FO0fwjF83/2q77J2gbpXNrtMTd3jiCRRHBOcDl1wa8jbFykCPdSwWi41lnK8THn5qZVV8MEk6cqxzd7rf9Ealtsxezdid278bXsJfIOeBumMctOgrd/0VbR/CMXzf/arL9uFt+G4vm4/2V8+3G2/DcXzcf7K1ym+V9kYkl1Knedjt9KAsl/EwBzgxnnqOntNerXsgv414Y7+JV8O7PX21cbTeaGRgse2oCx5ArCMnw1xn2A1IXd9d97BCxEZdmHfRqGVgELDzX1Rsgaes66VjySSpr7IK3uyr7kdlstpfreXFwkpUNgKpB4mXgyc6Y4S30Vfd5dmNc27xIwUtjU8tGBwceyqo299sDg7biyP93H+yvn24234bi+bj/ZWS1S5QKl1JvZOwJRdeU3BiDBOELFxYJxw8RLdeHTA/wDnVj3am8oeV1tXV5ePLh2ZV4uSaAAgfTUvsS5k7yaGWTvGQoyvwhcoy6aLpowcVHbY2wVeZ2u1treEpGXZVYNIdSMtywCg9uanQ1s2ds7Jna5juLdosohThl4sDJOSOHrg491Y4935FtJ4g6madmZ3OQuWI4uWTjGfeag/txtvw3F83H+yj7cbb8NxfNx/sptD7ML9ya2XuuYLiORX4o0i4cOSxDnQ8GRhFx4H1Vp3+69wzXAVoTHO4Yl+PiXGcYxocZI1+itH7cbb8NxfNx/so+3G2/DcXzcf7KzQ+zDV7k3tvd53ht4YjGVhIJEvFhuFcDIUag+dn21J7BsGhi4WSFGLEkQgheg+FrnAFVH7cbb8NxfNx/so+3G2/DcXzcf7K3Q+zMv3LTu1st4ISsjKZHdnYrnGSemQOmKgrfdW57oW0kkXk4fiYqG421zg50H+WnOvOzt4I7hxFBtdJJCCQixxknAJONPAE1IWW8UksSd0iNJ3atLIx4Y4yVyeI8yevCOXUilarZm2z3vTsGW5eIxuqBVdWJznhfCnhwMZ4eIe+sNhuuyXfeMydyrF44xnIbhVFzkY0A8edRcu90AOH21bA+EaIQPeWbPy14+3G2/DcXzcf7KbQ+zC/cl9tbtSTvcsWT7okaR5zoFYM3FppkjpnnUjuxsp7eNxKytI8jSMVzgk48QPD6aq/wBuNt+G4vm4/wBlS2zrmS5iaWz2ik4UkDEcfCWAzwsRqudPcc1mlregvpZaqK1NlX4niWQDGdGU81YaMp9YORW3WihRRRQArO0n+idpflaf88FIKum9sbJ7wSWt1CTb3VzkOsmDnhDjQDP/AKfjXO281ksF5cwx54I5pEXJyeFXIGT10FdXhpbNCZVvZG05+zaMjdzaZI0YXRHrHkyL9YI91Jdjoa6R2ZPbQ2lts3uW7u4t0Virf7YEOSTrkksc+umzyUUrMxq2c3iit3bdqsVzPEmeGOaRFzqcK7KMnqcAVoudDVyY7ewJhDaX1xIcRqwyfARxl2+QNSo3n3gmvrh7icnLHzUzkRr0RPAAfKck6mnrtO2htdl3Nnbx8CCwlmY5JJZ1IySdSdG+gDQVzrUMTUpORSWySCipDdyzWa7toXzwSzxRtg4PC0iqcHocE059o9mmyhHdd13plgjZiDI+h4GZeYweXSnnkUXTFUWxEGmj2Kb6SxXKWUrl4JcrGGOe7cAkBSeSNgjh5ZwRjXKtU6VN7kNjaNlj75h/WLTTinFpmJ0yKuvTf+s31msRpvdpPZ3aQ20s1iWM0DB5kLljwNzOOmMhvYDShrITUlaCSof+5W8wNnaXbnJSKS1l1yS8Y44s/jMoz/8Acqpds20DHHa2JPn4NzP65HJA+TMnu4ax9iF8jSzWkx8xuG4TJ0DxHzv7yHX1IapG9u2jeXk9yeUjng9SDzUH9wL781CGKsrZSUvSRFFSO7uyWu7mK3Q4MjYLfFUaux9SqGPupsv2eWXcmcWUxhClgxuiCVHI8PDpka49dWnljDkSMHIStFWjtH2RBaXpgtlZVWOMuGYsQ7DjOp/FKVVyadO1ZjVBRUrvJsc2skaEEcdvBLg9C8Slh7n4xUS3I1qdmUXHsmQ/ZOKQDSKOaRz4KIXXP95lHvq5dq16bfZVjax5Xygd5Jj4QVVYhvEF3Q/mCrFa7Ftre1ZNnxcHfWwnlmZix7rhLBVLHJ4iMYGAM55mqd26nB2cnxbdvp7sf5VxqSnmRatMBWUUU091dy7KTZC3s8ckknGwIErID91KDkDjTFdM5qCtk4xt0hWVYNyt7JtnXAli85GwJYidJF/yYa4bp7CQZvtY3YtrBrXyYMoljZmDuW1BXGCfaaoXGPEVqanEKaZ1bsm8VpoZociK9h73hIwQwVCG8ASrAEfiirLVJ3S/mdj/AJF/+qGrtXndWXYUUUUGEPt/07T8oH6qWuYt+P6Rvfymb9Y1dO7f9O0/KB+qlrmLfj+kb38pm/WNV/DfMxMnCINhpTNj7S7fit5GtJi8CRoOGZAp4ORIMZOp9dLOvPGPEV0zhGfzCRk1wbm1bvvp5pQOHvJXk4c5xxMWxnrjNacnI+yvVeZOR9lOYdG72fzN5/wk/wDvrnSuit6z9xvf+FH6nrnWubw3DKZOhMbmf0hZflUH65Kfz+ltj+yP6p6QO5n9IWX5VB+uSn8/pbY/sj+qek8R88Tcfys5nTkPZU1uacbQsvyqD9atQqch7KmtzRnaFl+VQfrVrrlwyXU6CvYQs1zOV4kWURzL0aF4Yg2R14ThvZxVz7vdsJrK8mtzkhGyjfGjOqNnr5pAPrBHSundlRBpL1WGVaUAg9QYYwRSo7Wd3y1sJectiwikPV7djmJz48JOPe9cXh56ZV3LZFaFLbzsjcSMVbDLkaHDKUYe9Sw99Y6K29j7Ne5nigiHnyuEHqzzJ9QGSfUDXcQGT2RbvFkMpBDXRMKH4sCkG4cf1iFjHsbxpw70IPJ1iAwJJIogB4F1yPZwg1p7k7NRE44x9zVRBB/ZJoW9rvxMfHSs29V2I3gZvRj72dvZHE3P3sK82ctbbOlKtjm7f2+77aV5J4zuo9iHu1+hRUPZWplkjiXnI6oPazBR9dYS5OrHJOpJ6k6k/LUzuZdww31tLcErFHIHYgFscOWXRdT54WvR4jsc/LL5/wDUHs8Jc2sijAeEx/NtkfRJSqpqdsO+NjtCCAW0jNJHKSQY3XzChB1YAcwmlKukxXpVmy5Hzu3fcWy7STxs7i2PtjB4foRvlqt9vsZEticadww+Qr+0Vt9mcne7IkjJ/mbse5JVVD/zyGpztE2A+0tnRtEubuzJDxD0joFkVR1Jwrr4gYGprli1HM7KveAg6au6e+djHshbK4lkjk42JKxM4H3UuORGcjHWlUwwSDoQcEHmD4EdDRmuucFNUyUZaWOiTtBtCADtCVuEYGbFDgeA4q3dl7wxXLBba9jlfrC1vFDI39l3iFZG64BpFUA41GhGoI6ezwqT8NGtmx/NZ1fsKzEhjnFw8gQMioyRpwE4DKVRQQRgaeqrDS57L9ttPHBK5y06OkvrlhIAc/jNGQT6xTGrkqnRRhRRRQYQ+3/TtPygfqpa5i34/pG9/KZv1jU79574WlveXyxrJNDdBU4y+AGMS8lYdGauf9rX7TzyzuAGlkaQhc4BZixAzrjWujwye7EydEab8j7K6TtttSRvYQKE4Hht+LK5PneacH2CubSKe27e9Bk2NNfvbQGezIijJUkEIsRUnXOfPPI0/iItpUZjaXIn97B/Lrz8pn/WvURJyPsra2leGaaWZgA0sjyEDkCzFiBnXGTWsRV1wJ1Oi96v5m9/4UfqaudaeuwN7Ztp7I2mskaKYbdkURhvOzCx1yTk6dKRQqOCLjaY83dExuZ/SFl+VQfrkp/P6W2P7I/qnrnLZd60E0UygFopEkUHkSjBgDjXGRV8uu165dJl8ltFMylXZVcMQQVyTxakAnGazNjlKSaCEkk0LhOQ9lTe5X9I2X5VD+sWoUCrBuBbl9p2Srz8ojb3K3GfoU1eXDE6nTOxP568/tl/Ux1Cb/IOGfT0tn3Yb18KqVz7CT8tbanNttGQfCabB9SRCP61NKzfzeo2c0trDbw4ktQpkYyF8Sx+djz+H6K87HFydI6JOtxUirh2W/65Ieotbgg+B7s6jwPOqhUru1txrObvkRJCUeMq/Fgq4wfRIPL116E1cWkc8XTOsdloFhiAGAEUAfmiqH2r33BBeMPg2ixD2zyhD/hUmtTZ8UczbNcxhBcRB5EVn4ckZwMsSB76oPajvARNcbPjijjiSZCWUuXfhTKhizEYyxOgHIVw4ouU67F5NJWL6vhNfas3Z1vA9lfRuiI3e8MLBwThXkjJK4I87zdK726RBFYDDxFfaefb5t14oo7RUTguFLMxB4gY5I2HDg4165FIylhLUrCSpjM7FZOMbQtusluHUetCw097rV/v9tBglz31taM+VSWWbu2kC4DZUqVkUE9eWnKkdujvLLs+48ohVGbgZCr5wQcHoQeYFXDtXu++sdjyhFj44pm4EzwgnuSeHJJxnPWoZMOrJ7MrGdRLjfbStpjxTzbClf48hVmPtJofZ8PcidLXY8sRfg4oYQ4z7eWntpCVed2t/Y7exFnJbyOBKZO8SVUOSeWGjasngkl6WwWRXujb7ZbCGKSyMMEUPeW/GwiRUBJI1wvP30u6tO/m9q7Qa3KwmIQRd2AzhydRg5Crjl4VVq6Maaikycmr2Hh2Mf6taflNz+qWnBSh7Go8W1mfjXFyf/xhf8qb1cOT53+pZcIKKKKUBY9oNu8my9orGjOxu1wqgsThoCcAanSkb9grr71uPmZP3a6k+xc6PKYbhVWRy5VouIgkAHXjGmnhXrya8++ov0f+LVMeVwVUEoqRyz9grr71uPmZP3abuy9hSW+7lzA6MLmdXm7jB7wAsiDzOfoqmRjQnB1pk+TXn31F+j/xa1jsGYSicXX3YqVZmjypU4IVUDDgAIzzOSTWzzuXQxQS6nMX2CuvvW4+Zk/do+wV1963HzMn7tdTeTXn31F+j/xaPJrz76i/R/4tP8S+xnlruUDsstjs2w47qMq93OMRtoRHgLxOCNB6RwehXxql789ldzays9pE09sSSvBlnQfFZfSbHRhnQa4p7W+wly7XDmd3UoSwAAU81RR6IPy+usS7MuIwFiu/MGiiWIOQPDiDKT78mprLJScjXFNUct/YK6+9bj5mT92j7BXX3rcfMyfu11N5NeffUX6P/Fo8mvPvqL9H/i1T4l9jPLXc5dg3bvHIVLO5JPQQyfSeHA9pprdn+5Mmzh5VcqvlkgMdtACCVLDVnI0zjnjQLnXLYDM8juzp5Wg9Yt9fdmQj6K2dnbHWNjIzNLKRgySHJx4KBgIvqApJ55SVcGqCRq3diIdnyxA54YJMnxPAxY+8kn30ie1XZU8l/wAUcEzr3EI4kjdh/NjOoGK6J2jbd5FJHnHGjLnGcZUjOOvOoqKyu1UKLqPAAA/k/hp/taSE9DtI1rUjlz7BXX3rcfMyfu0fYK6+9bj5mT92upvJrz76i/R/4tHk1599Rfo/8WrfEvsL5a7lM2FEy/YZWUqwt1BVgQQeHkQeRpY9pex7h9qXbJbzMpkGGWJyD5i8iBg09LnYE8kqTPcpxxDzMQ4HP4Q7zXTPhW75NeffUX6P/FqMMjjJuh5RTVHLP2CuvvW4+Zk/dqf3D3Supr+3Bt5URJUkd3jZQFRgx1YAZOMAeJrofya8++ov0f8Ai15k2bcyApJdjgOjCOLgYjqAxduHPjiqvxDa4E8tdxVduKNdtZyW0ckycEusaM2DxIMHhBwdD8lLD7BXX3rcfMyfu11BBsaaEuLedI42biCGHi4fNAwD3g8M8utZvJrz76i/R/4tZDO4qqNcE3ycuQ7u3bsFW0uCzHAHdONfaRge009b7YdvNaRbMuVIMEccSXQ5LP3YOB4Z8CcHlocVbvJLw6eVxj1i3192ZCPorZg2LEsLQsONXyXL6l2OpZj8bONRywMcqWeaUq6AopHKe82wprG4aC4XhYahvguvRkPUH6DkHUVFcY8RXWR2TcABRcoyroplgDtj8ZuMcR9eBXz7FXH+2g/RR/1KovEvqhfLXc5O4x4it3ZOzJrqQRW0TSueiDOPWx5KPWcCupPsVcf7aD9FH/UrImybgjha6Cp1EMSxk/nFmx7ta34l9g8tdyG3J2IIO4t1IZbONg7jk08h4nA8Qoz7OICrbfXqxKGfiwWC+arNqxwNFBOpIHvr7Y2aQoEjXhUdPrJPMk+Jr3cQK4wwyAyt71YMvL1gGubrbHZrWW14ZWCxvxEhjjBGiuY2zkaYcEe40UWeyIonaSNcM2cniY8wgOATgDzFOB1yebHJWs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272" name="Picture 8" descr="http://content.sportslogos.net/logos/31/686/full/9741_georgetown_hoyas-alternate-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1981200"/>
            <a:ext cx="3276600" cy="271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naspa.org/images/uploads/main/Boston_Colle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1981200"/>
            <a:ext cx="3656014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gonzaga.edu/Campus-Resources/Offices-and-Services-A-Z/MarketingandCommunications/img/logos/PrimaryLogo_rgb_4clr_whtbkgd_hi-r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3" b="10744"/>
          <a:stretch/>
        </p:blipFill>
        <p:spPr bwMode="auto">
          <a:xfrm>
            <a:off x="8532812" y="4724400"/>
            <a:ext cx="3677285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espn1005.com/wp/wp-content/uploads/2013/04/MU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4593469"/>
            <a:ext cx="3267392" cy="2279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www.xavier.edu/university-communications/images/1vertical-xulogo-2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56" y="1981200"/>
            <a:ext cx="2341756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colleges.usnews.rankingsandreviews.com/img/college-photo_7439._445x280-z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101"/>
            <a:ext cx="12188825" cy="6999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0142" y="228600"/>
            <a:ext cx="11506200" cy="609600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n-US" sz="4900" dirty="0"/>
              <a:t>I. </a:t>
            </a:r>
            <a:r>
              <a:rPr lang="en-US" sz="4900" b="1" dirty="0"/>
              <a:t>Problems in the Catholic </a:t>
            </a:r>
            <a:r>
              <a:rPr lang="en-US" sz="4900" b="1" dirty="0" smtClean="0"/>
              <a:t>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0142" y="970548"/>
            <a:ext cx="5830470" cy="5410200"/>
          </a:xfr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pPr marL="1017270" lvl="1" indent="-742950">
              <a:buFont typeface="+mj-lt"/>
              <a:buAutoNum type="alphaUcPeriod"/>
            </a:pPr>
            <a:r>
              <a:rPr lang="en-US" sz="4000" b="1" dirty="0" smtClean="0"/>
              <a:t>Church </a:t>
            </a:r>
            <a:r>
              <a:rPr lang="en-US" sz="4000" b="1" dirty="0"/>
              <a:t>had power over all (including wealth)</a:t>
            </a:r>
          </a:p>
          <a:p>
            <a:pPr marL="1017270" lvl="1" indent="-742950">
              <a:buFont typeface="+mj-lt"/>
              <a:buAutoNum type="alphaUcPeriod"/>
            </a:pPr>
            <a:r>
              <a:rPr lang="en-US" sz="4000" b="1" dirty="0" smtClean="0"/>
              <a:t>Church </a:t>
            </a:r>
            <a:r>
              <a:rPr lang="en-US" sz="4000" b="1" dirty="0"/>
              <a:t>seen as the only path to get to heaven; need </a:t>
            </a:r>
            <a:r>
              <a:rPr lang="en-US" sz="4000" b="1" dirty="0" smtClean="0"/>
              <a:t>help </a:t>
            </a:r>
            <a:r>
              <a:rPr lang="en-US" sz="4000" b="1" dirty="0"/>
              <a:t>of clergy to get there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orruption of catholic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919940"/>
            <a:ext cx="4295775" cy="5456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" y="152400"/>
            <a:ext cx="12188825" cy="4572000"/>
          </a:xfrm>
        </p:spPr>
        <p:txBody>
          <a:bodyPr/>
          <a:lstStyle/>
          <a:p>
            <a:pPr marL="1017270" lvl="1" indent="-742950">
              <a:buFont typeface="+mj-lt"/>
              <a:buAutoNum type="alphaUcPeriod" startAt="4"/>
            </a:pPr>
            <a:r>
              <a:rPr lang="en-US" sz="3600" b="1" u="sng" dirty="0" smtClean="0"/>
              <a:t>Inquisition</a:t>
            </a:r>
            <a:r>
              <a:rPr lang="en-US" sz="3600" dirty="0" smtClean="0"/>
              <a:t>- </a:t>
            </a:r>
            <a:r>
              <a:rPr lang="en-US" sz="3600" dirty="0"/>
              <a:t>tried, tortured, and executed those against Catholic beliefs (</a:t>
            </a:r>
            <a:r>
              <a:rPr lang="en-US" sz="3600" b="1" u="sng" dirty="0"/>
              <a:t>heretics</a:t>
            </a:r>
            <a:r>
              <a:rPr lang="en-US" sz="3600" dirty="0"/>
              <a:t>)</a:t>
            </a:r>
          </a:p>
          <a:p>
            <a:pPr marL="1291590" lvl="2" indent="-742950">
              <a:buFont typeface="+mj-lt"/>
              <a:buAutoNum type="arabicPeriod"/>
            </a:pPr>
            <a:r>
              <a:rPr lang="en-US" sz="3600" dirty="0" smtClean="0"/>
              <a:t>First </a:t>
            </a:r>
            <a:r>
              <a:rPr lang="en-US" sz="3600" dirty="0"/>
              <a:t>used against Jews and Muslims, later against Protestants</a:t>
            </a:r>
          </a:p>
          <a:p>
            <a:pPr marL="1291590" lvl="2" indent="-742950">
              <a:buFont typeface="+mj-lt"/>
              <a:buAutoNum type="arabicPeriod"/>
            </a:pPr>
            <a:r>
              <a:rPr lang="en-US" sz="3600" dirty="0" smtClean="0"/>
              <a:t>This </a:t>
            </a:r>
            <a:r>
              <a:rPr lang="en-US" sz="3600" dirty="0"/>
              <a:t>damaged the image of the Catholic church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 descr="http://www.thedailysheeple.com/wp-content/uploads/2013/01/inquisition2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3311275"/>
            <a:ext cx="4770120" cy="3546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upload.wikimedia.org/wikipedia/commons/c/c6/Witch-scen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59" y="3311275"/>
            <a:ext cx="4596766" cy="3546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cuttingedge.org/Inquisition_10_Pushing_Off_Brid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4" y="3311275"/>
            <a:ext cx="2809875" cy="353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9143998" cy="1020762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Torture Devices….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6023" y="5791200"/>
            <a:ext cx="3352802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…..because they’re cool.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12032"/>
            <a:ext cx="10055781" cy="1359568"/>
          </a:xfrm>
        </p:spPr>
        <p:txBody>
          <a:bodyPr>
            <a:normAutofit/>
          </a:bodyPr>
          <a:lstStyle/>
          <a:p>
            <a:r>
              <a:rPr lang="en-US" sz="4800" b="1" dirty="0"/>
              <a:t>The Rack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371600"/>
            <a:ext cx="487553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The Rack"/>
          <p:cNvPicPr>
            <a:picLocks noChangeAspect="1" noChangeArrowheads="1"/>
          </p:cNvPicPr>
          <p:nvPr/>
        </p:nvPicPr>
        <p:blipFill>
          <a:blip r:embed="rId4" cstate="print"/>
          <a:srcRect l="3028" r="6513"/>
          <a:stretch>
            <a:fillRect/>
          </a:stretch>
        </p:blipFill>
        <p:spPr bwMode="auto">
          <a:xfrm>
            <a:off x="0" y="1371600"/>
            <a:ext cx="7313612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2" y="76200"/>
            <a:ext cx="9143998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Boots</a:t>
            </a:r>
          </a:p>
        </p:txBody>
      </p:sp>
      <p:pic>
        <p:nvPicPr>
          <p:cNvPr id="24580" name="Picture 4" descr="1A6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005" y="766011"/>
            <a:ext cx="8532812" cy="6096000"/>
          </a:xfrm>
          <a:noFill/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File:Spanish ga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13" y="0"/>
            <a:ext cx="6932612" cy="6863860"/>
          </a:xfrm>
          <a:prstGeom prst="rect">
            <a:avLst/>
          </a:prstGeom>
          <a:noFill/>
        </p:spPr>
      </p:pic>
      <p:pic>
        <p:nvPicPr>
          <p:cNvPr id="5" name="Picture 2" descr="File:Theresiana-Beinschrau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5475788" cy="609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1412" y="2667000"/>
            <a:ext cx="2286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Chair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chairblog.eu/wp-content/uploads/Spikey-Torture-Ch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84762" cy="6829425"/>
          </a:xfrm>
          <a:prstGeom prst="rect">
            <a:avLst/>
          </a:prstGeom>
          <a:noFill/>
        </p:spPr>
      </p:pic>
      <p:pic>
        <p:nvPicPr>
          <p:cNvPr id="6" name="Picture 2" descr="http://media-cache-ec0.pinimg.com/236x/ea/b5/2b/eab52b217283fc75f26ef66f080b1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2" y="0"/>
            <a:ext cx="4875213" cy="68556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4011"/>
            <a:ext cx="7086600" cy="1020762"/>
          </a:xfrm>
        </p:spPr>
        <p:txBody>
          <a:bodyPr>
            <a:normAutofit/>
          </a:bodyPr>
          <a:lstStyle/>
          <a:p>
            <a:r>
              <a:rPr lang="en-US" dirty="0"/>
              <a:t>The Head Crusher </a:t>
            </a:r>
          </a:p>
        </p:txBody>
      </p:sp>
      <p:pic>
        <p:nvPicPr>
          <p:cNvPr id="28676" name="Picture 4" descr="1A6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7211" y="0"/>
            <a:ext cx="6327185" cy="6858000"/>
          </a:xfrm>
          <a:noFill/>
          <a:ln/>
        </p:spPr>
      </p:pic>
      <p:pic>
        <p:nvPicPr>
          <p:cNvPr id="3074" name="Picture 2" descr="http://upload.wikimedia.org/wikipedia/commons/2/25/Le_Toru_Du_MO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1117869"/>
            <a:ext cx="3960812" cy="574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379412" y="46038"/>
            <a:ext cx="5865812" cy="1020762"/>
          </a:xfrm>
        </p:spPr>
        <p:txBody>
          <a:bodyPr>
            <a:normAutofit/>
          </a:bodyPr>
          <a:lstStyle/>
          <a:p>
            <a:r>
              <a:rPr lang="en-US" dirty="0"/>
              <a:t>The Iron Maiden</a:t>
            </a:r>
          </a:p>
        </p:txBody>
      </p:sp>
      <p:pic>
        <p:nvPicPr>
          <p:cNvPr id="30724" name="Picture 4" descr="1A6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8212" y="1066800"/>
            <a:ext cx="5942013" cy="4907188"/>
          </a:xfrm>
          <a:noFill/>
          <a:ln/>
        </p:spPr>
      </p:pic>
      <p:pic>
        <p:nvPicPr>
          <p:cNvPr id="20482" name="Picture 2" descr="http://upload.wikimedia.org/wikipedia/commons/c/cb/Diverse_torture_instru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2" y="1140041"/>
            <a:ext cx="4495800" cy="5717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75" y="191541"/>
            <a:ext cx="6248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Spanish Tickler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roadtickle.com/img/miscellaneous/ouch-ancient-torture-devices/span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066800"/>
            <a:ext cx="6272463" cy="5334000"/>
          </a:xfrm>
          <a:prstGeom prst="rect">
            <a:avLst/>
          </a:prstGeom>
          <a:noFill/>
        </p:spPr>
      </p:pic>
      <p:sp>
        <p:nvSpPr>
          <p:cNvPr id="4" name="AutoShape 2" descr="http://upload.wikimedia.org/wikipedia/commons/c/c6/16XX_Daumenschraube_anagori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jeffemanuel.net/files/saddam-soccer-torture-dev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43" y="56147"/>
            <a:ext cx="3325509" cy="6537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17346"/>
            <a:ext cx="10055781" cy="1283207"/>
          </a:xfrm>
        </p:spPr>
        <p:txBody>
          <a:bodyPr/>
          <a:lstStyle/>
          <a:p>
            <a:r>
              <a:rPr lang="en-US" dirty="0" smtClean="0"/>
              <a:t>The Pear of Anguish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http://roadtickle.com/img/miscellaneous/ouch-ancient-torture-devices/angu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4751"/>
            <a:ext cx="12188825" cy="541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38012" cy="2971800"/>
          </a:xfrm>
        </p:spPr>
        <p:txBody>
          <a:bodyPr>
            <a:normAutofit fontScale="92500"/>
          </a:bodyPr>
          <a:lstStyle/>
          <a:p>
            <a:pPr marL="1017270" lvl="1" indent="-742950">
              <a:buFont typeface="+mj-lt"/>
              <a:buAutoNum type="alphaUcPeriod" startAt="3"/>
            </a:pPr>
            <a:r>
              <a:rPr lang="en-US" sz="4000" dirty="0" smtClean="0"/>
              <a:t>If </a:t>
            </a:r>
            <a:r>
              <a:rPr lang="en-US" sz="4000" dirty="0"/>
              <a:t>you disagree with church- </a:t>
            </a:r>
            <a:r>
              <a:rPr lang="en-US" sz="4000" b="1" u="sng" dirty="0"/>
              <a:t>excommunication</a:t>
            </a:r>
            <a:r>
              <a:rPr lang="en-US" sz="4000" dirty="0"/>
              <a:t> (expelled from church and </a:t>
            </a:r>
            <a:r>
              <a:rPr lang="en-US" sz="4000" dirty="0" smtClean="0"/>
              <a:t>heaven)</a:t>
            </a:r>
          </a:p>
          <a:p>
            <a:pPr marL="1017270" lvl="1" indent="-742950">
              <a:buFont typeface="+mj-lt"/>
              <a:buAutoNum type="alphaUcPeriod" startAt="3"/>
            </a:pPr>
            <a:r>
              <a:rPr lang="en-US" sz="4000" b="1" u="sng" dirty="0" smtClean="0"/>
              <a:t>Indulgences-</a:t>
            </a:r>
            <a:r>
              <a:rPr lang="en-US" sz="4000" dirty="0" smtClean="0"/>
              <a:t> </a:t>
            </a:r>
            <a:r>
              <a:rPr lang="en-US" sz="4000" dirty="0"/>
              <a:t>pardons issued by the pope that people could buy to reduce a soul’s time in purgatory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www.memrise.com/s3_proxy/?f=uploads/mems/412214300013061309133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0800"/>
            <a:ext cx="5976469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orruption of catholic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27" y="2723147"/>
            <a:ext cx="6330458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2" y="0"/>
            <a:ext cx="9143998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“Cleansing the Soul”</a:t>
            </a:r>
          </a:p>
        </p:txBody>
      </p:sp>
      <p:pic>
        <p:nvPicPr>
          <p:cNvPr id="32772" name="Picture 4" descr="1A6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1412" y="658143"/>
            <a:ext cx="9601200" cy="6199857"/>
          </a:xfrm>
          <a:noFill/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2286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65694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35" y="2057400"/>
            <a:ext cx="674939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174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2" y="123363"/>
            <a:ext cx="9143998" cy="1020762"/>
          </a:xfrm>
        </p:spPr>
        <p:txBody>
          <a:bodyPr/>
          <a:lstStyle/>
          <a:p>
            <a:pPr algn="ctr"/>
            <a:r>
              <a:rPr lang="en-US" dirty="0"/>
              <a:t>Burning at the Stake</a:t>
            </a:r>
          </a:p>
        </p:txBody>
      </p:sp>
      <p:pic>
        <p:nvPicPr>
          <p:cNvPr id="34820" name="Picture 4" descr="1A6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5212" y="1152146"/>
            <a:ext cx="9753600" cy="5705854"/>
          </a:xfrm>
          <a:noFill/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2" y="0"/>
            <a:ext cx="9372600" cy="1020762"/>
          </a:xfrm>
        </p:spPr>
        <p:txBody>
          <a:bodyPr/>
          <a:lstStyle/>
          <a:p>
            <a:r>
              <a:rPr lang="en-US" dirty="0"/>
              <a:t>The Wheel</a:t>
            </a:r>
          </a:p>
        </p:txBody>
      </p:sp>
      <p:pic>
        <p:nvPicPr>
          <p:cNvPr id="36868" name="Picture 4" descr="1A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89012" y="762000"/>
            <a:ext cx="5499813" cy="5867400"/>
          </a:xfrm>
          <a:noFill/>
          <a:ln/>
        </p:spPr>
      </p:pic>
      <p:pic>
        <p:nvPicPr>
          <p:cNvPr id="9218" name="Picture 2" descr="File:Breaking Whe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7620000" cy="4219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 descr="The Judas Cra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699" y="1066801"/>
            <a:ext cx="7781126" cy="5791200"/>
          </a:xfrm>
          <a:prstGeom prst="rect">
            <a:avLst/>
          </a:prstGeom>
          <a:noFill/>
        </p:spPr>
      </p:pic>
      <p:pic>
        <p:nvPicPr>
          <p:cNvPr id="65538" name="Picture 2" descr="Heretics F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6491252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Coffin Tor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53380" cy="6858000"/>
          </a:xfrm>
          <a:prstGeom prst="rect">
            <a:avLst/>
          </a:prstGeom>
          <a:noFill/>
        </p:spPr>
      </p:pic>
      <p:pic>
        <p:nvPicPr>
          <p:cNvPr id="66564" name="Picture 4" descr="Tongue Tear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18262" y="2209800"/>
            <a:ext cx="5770563" cy="3133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Spanish Don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363"/>
            <a:ext cx="6780212" cy="6891364"/>
          </a:xfrm>
          <a:prstGeom prst="rect">
            <a:avLst/>
          </a:prstGeom>
          <a:noFill/>
        </p:spPr>
      </p:pic>
      <p:pic>
        <p:nvPicPr>
          <p:cNvPr id="67588" name="Picture 4" descr="Saw Tor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211" y="-22466"/>
            <a:ext cx="5408613" cy="68804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anged, Drawn, and Quarte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6380"/>
            <a:ext cx="12188825" cy="69043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http://i.kinja-img.com/gawker-media/image/upload/djunyvh6c4uw9ivbcsj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6095"/>
            <a:ext cx="979714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upload.wikimedia.org/wikipedia/commons/5/55/Jeorg_Breu_Elder_A_Question_to_a_Mintmaker_c1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79"/>
            <a:ext cx="12137867" cy="6971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1" y="228600"/>
            <a:ext cx="11961813" cy="3200400"/>
          </a:xfrm>
        </p:spPr>
        <p:txBody>
          <a:bodyPr>
            <a:normAutofit/>
          </a:bodyPr>
          <a:lstStyle/>
          <a:p>
            <a:pPr marL="742950" lvl="1" indent="-742950">
              <a:spcBef>
                <a:spcPts val="1800"/>
              </a:spcBef>
              <a:buFont typeface="+mj-lt"/>
              <a:buAutoNum type="alphaUcPeriod" startAt="5"/>
            </a:pPr>
            <a:r>
              <a:rPr lang="en-US" sz="4400" dirty="0" smtClean="0"/>
              <a:t>Financial </a:t>
            </a:r>
            <a:r>
              <a:rPr lang="en-US" sz="4400" dirty="0"/>
              <a:t>corruption and abuse of power </a:t>
            </a:r>
            <a:r>
              <a:rPr lang="en-US" sz="4400" dirty="0" smtClean="0"/>
              <a:t>lead to </a:t>
            </a:r>
            <a:r>
              <a:rPr lang="en-US" sz="4400" dirty="0"/>
              <a:t>the reform </a:t>
            </a:r>
            <a:r>
              <a:rPr lang="en-US" sz="4400" dirty="0" smtClean="0"/>
              <a:t>movement: </a:t>
            </a:r>
            <a:r>
              <a:rPr lang="en-US" sz="4400" b="1" u="sng" dirty="0" smtClean="0"/>
              <a:t>The Protestant </a:t>
            </a:r>
            <a:r>
              <a:rPr lang="en-US" sz="4400" b="1" u="sng" dirty="0"/>
              <a:t>Reformation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56538" y="8165813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Financial corruption and abuse of power leading to the reform movement- </a:t>
            </a:r>
            <a:r>
              <a:rPr lang="en-US" sz="1600" b="1" u="sng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Protestant Reformation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the protestant re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98" y="2057400"/>
            <a:ext cx="8583327" cy="4768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45805"/>
            <a:ext cx="7466012" cy="10207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II. Martin Luther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295400"/>
            <a:ext cx="4343400" cy="5410200"/>
          </a:xfrm>
        </p:spPr>
        <p:txBody>
          <a:bodyPr>
            <a:normAutofit/>
          </a:bodyPr>
          <a:lstStyle/>
          <a:p>
            <a:pPr marL="742950" lvl="1" indent="-742950">
              <a:spcBef>
                <a:spcPts val="1800"/>
              </a:spcBef>
              <a:buFont typeface="+mj-lt"/>
              <a:buAutoNum type="alphaUcPeriod"/>
            </a:pPr>
            <a:r>
              <a:rPr lang="en-US" sz="4400" dirty="0" smtClean="0"/>
              <a:t>Luther </a:t>
            </a:r>
            <a:r>
              <a:rPr lang="en-US" sz="4400" dirty="0"/>
              <a:t>became a monk and professor in Holy Roman Empire (modern Germany)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p.production.patheos.com/blogs/exploringourmatrix/files/2014/01/Luther-Nailed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1553067"/>
            <a:ext cx="7847013" cy="5327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733212" cy="4572000"/>
          </a:xfrm>
        </p:spPr>
        <p:txBody>
          <a:bodyPr/>
          <a:lstStyle/>
          <a:p>
            <a:pPr marL="1017270" lvl="1" indent="-742950">
              <a:buFont typeface="+mj-lt"/>
              <a:buAutoNum type="alphaUcPeriod" startAt="2"/>
            </a:pPr>
            <a:r>
              <a:rPr lang="en-US" sz="4000" dirty="0" smtClean="0"/>
              <a:t>Saw </a:t>
            </a:r>
            <a:r>
              <a:rPr lang="en-US" sz="4000" dirty="0"/>
              <a:t>problems in the church and nailed on church door his </a:t>
            </a:r>
            <a:r>
              <a:rPr lang="en-US" sz="4000" b="1" u="sng" dirty="0"/>
              <a:t>95 Theses</a:t>
            </a:r>
            <a:r>
              <a:rPr lang="en-US" sz="4000" dirty="0"/>
              <a:t> (1517)</a:t>
            </a:r>
            <a:endParaRPr lang="en-US" sz="3200" dirty="0"/>
          </a:p>
          <a:p>
            <a:pPr marL="1291590" lvl="2" indent="-742950">
              <a:buFont typeface="+mj-lt"/>
              <a:buAutoNum type="arabicPeriod"/>
            </a:pPr>
            <a:r>
              <a:rPr lang="en-US" sz="3600" dirty="0" smtClean="0"/>
              <a:t>Luther </a:t>
            </a:r>
            <a:r>
              <a:rPr lang="en-US" sz="3600" dirty="0" smtClean="0"/>
              <a:t>spoke against selling </a:t>
            </a:r>
            <a:r>
              <a:rPr lang="en-US" sz="3600" dirty="0"/>
              <a:t>of indulgences, salvation through church, and power of the </a:t>
            </a:r>
            <a:r>
              <a:rPr lang="en-US" sz="3600" dirty="0" smtClean="0"/>
              <a:t>pope</a:t>
            </a:r>
            <a:endParaRPr lang="en-US" sz="2800" dirty="0"/>
          </a:p>
          <a:p>
            <a:pPr marL="1291590" lvl="2" indent="-742950">
              <a:buFont typeface="+mj-lt"/>
              <a:buAutoNum type="arabicPeriod"/>
            </a:pPr>
            <a:r>
              <a:rPr lang="en-US" sz="3600" dirty="0" smtClean="0"/>
              <a:t>Put </a:t>
            </a:r>
            <a:r>
              <a:rPr lang="en-US" sz="3600" dirty="0"/>
              <a:t>on trial </a:t>
            </a:r>
            <a:r>
              <a:rPr lang="en-US" sz="3600" dirty="0" smtClean="0"/>
              <a:t>for his </a:t>
            </a:r>
            <a:r>
              <a:rPr lang="en-US" sz="3600" dirty="0"/>
              <a:t>ideas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http://upload.wikimedia.org/wikipedia/commons/thumb/7/79/%D0%9B%D1%8E%D1%82%D0%B5%D1%80_%D0%B2_%D0%92%D0%BE%D1%80%D0%BC%D1%81%D0%B5.jpg/1280px-%D0%9B%D1%8E%D1%82%D0%B5%D1%80_%D0%B2_%D0%92%D0%BE%D1%80%D0%BC%D1%81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2" y="2895600"/>
            <a:ext cx="8017878" cy="3848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2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6388" y="0"/>
            <a:ext cx="12495213" cy="3287684"/>
          </a:xfrm>
        </p:spPr>
        <p:txBody>
          <a:bodyPr>
            <a:normAutofit/>
          </a:bodyPr>
          <a:lstStyle/>
          <a:p>
            <a:pPr marL="1017270" lvl="1" indent="-742950">
              <a:buFont typeface="+mj-lt"/>
              <a:buAutoNum type="alphaUcPeriod" startAt="3"/>
            </a:pPr>
            <a:r>
              <a:rPr lang="en-US" sz="4000" dirty="0" smtClean="0"/>
              <a:t>Luther </a:t>
            </a:r>
            <a:r>
              <a:rPr lang="en-US" sz="4000" dirty="0"/>
              <a:t>translated the Bible into </a:t>
            </a:r>
            <a:r>
              <a:rPr lang="en-US" sz="4000" dirty="0" smtClean="0"/>
              <a:t>German</a:t>
            </a:r>
          </a:p>
          <a:p>
            <a:pPr marL="1565745" lvl="3" indent="-742950">
              <a:buFont typeface="+mj-lt"/>
              <a:buAutoNum type="arabicPeriod"/>
            </a:pPr>
            <a:r>
              <a:rPr lang="en-US" sz="3801" dirty="0" smtClean="0"/>
              <a:t>allowed </a:t>
            </a:r>
            <a:r>
              <a:rPr lang="en-US" sz="3801" dirty="0" smtClean="0"/>
              <a:t>for ideas to spread quick without </a:t>
            </a:r>
            <a:r>
              <a:rPr lang="en-US" sz="3801" dirty="0" smtClean="0"/>
              <a:t>help from </a:t>
            </a:r>
            <a:r>
              <a:rPr lang="en-US" sz="3801" dirty="0" smtClean="0"/>
              <a:t>the clergy </a:t>
            </a:r>
          </a:p>
          <a:p>
            <a:pPr marL="1017270" lvl="1" indent="-742950">
              <a:buFont typeface="+mj-lt"/>
              <a:buAutoNum type="alphaUcPeriod" startAt="3"/>
            </a:pPr>
            <a:r>
              <a:rPr lang="en-US" sz="4000" dirty="0" smtClean="0"/>
              <a:t>Started </a:t>
            </a:r>
            <a:r>
              <a:rPr lang="en-US" sz="4000" dirty="0"/>
              <a:t>the Protestant Reformation by creating his own branch of Christianity (Lutheranism)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upload.wikimedia.org/wikipedia/commons/thumb/0/03/Lutherbibel.jpg/220px-Lutherbib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3287684"/>
            <a:ext cx="4648200" cy="352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martin luther translated bible into ger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3287684"/>
            <a:ext cx="4343400" cy="3547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5" y="0"/>
            <a:ext cx="9143998" cy="1020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III. Reformation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0188" y="1020762"/>
            <a:ext cx="5186045" cy="5846035"/>
          </a:xfrm>
        </p:spPr>
        <p:txBody>
          <a:bodyPr>
            <a:normAutofit lnSpcReduction="10000"/>
          </a:bodyPr>
          <a:lstStyle/>
          <a:p>
            <a:pPr marL="1017270" lvl="1" indent="-742950">
              <a:buFont typeface="+mj-lt"/>
              <a:buAutoNum type="alphaUcPeriod"/>
            </a:pPr>
            <a:r>
              <a:rPr lang="en-US" sz="4000" dirty="0" smtClean="0"/>
              <a:t>A. Protestants </a:t>
            </a:r>
            <a:r>
              <a:rPr lang="en-US" sz="4000" dirty="0"/>
              <a:t>not all united by beliefs</a:t>
            </a:r>
            <a:endParaRPr lang="en-US" sz="3200" dirty="0"/>
          </a:p>
          <a:p>
            <a:pPr marL="1291590" lvl="2" indent="-742950">
              <a:buFont typeface="+mj-lt"/>
              <a:buAutoNum type="arabicPeriod"/>
            </a:pPr>
            <a:r>
              <a:rPr lang="en-US" sz="3600" b="1" u="sng" dirty="0" smtClean="0"/>
              <a:t>John </a:t>
            </a:r>
            <a:r>
              <a:rPr lang="en-US" sz="3600" b="1" u="sng" dirty="0"/>
              <a:t>Calvin</a:t>
            </a:r>
            <a:r>
              <a:rPr lang="en-US" sz="3600" dirty="0"/>
              <a:t> believed in </a:t>
            </a:r>
            <a:r>
              <a:rPr lang="en-US" sz="3600" b="1" u="sng" dirty="0"/>
              <a:t>predestination</a:t>
            </a:r>
            <a:r>
              <a:rPr lang="en-US" sz="3600" dirty="0"/>
              <a:t>- God chooses who will be saved before birth</a:t>
            </a:r>
            <a:endParaRPr lang="en-US" sz="2800" dirty="0"/>
          </a:p>
          <a:p>
            <a:pPr marL="1291590" lvl="2" indent="-742950">
              <a:buFont typeface="+mj-lt"/>
              <a:buAutoNum type="arabicPeriod"/>
            </a:pPr>
            <a:r>
              <a:rPr lang="en-US" sz="3600" dirty="0" smtClean="0"/>
              <a:t>Zwingli </a:t>
            </a:r>
            <a:r>
              <a:rPr lang="en-US" sz="3600" dirty="0"/>
              <a:t>believed in a Theocracy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File:Ulrich Zwingl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r="11470" b="2222"/>
          <a:stretch/>
        </p:blipFill>
        <p:spPr bwMode="auto">
          <a:xfrm>
            <a:off x="4955857" y="0"/>
            <a:ext cx="3885641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7/7b/Calvin_1562.jpg/220px-Calvin_15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r="12115" b="4444"/>
          <a:stretch/>
        </p:blipFill>
        <p:spPr bwMode="auto">
          <a:xfrm>
            <a:off x="8623800" y="0"/>
            <a:ext cx="3565025" cy="6850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504</Words>
  <Application>Microsoft Office PowerPoint</Application>
  <PresentationFormat>Custom</PresentationFormat>
  <Paragraphs>65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Cambria</vt:lpstr>
      <vt:lpstr>Corbel</vt:lpstr>
      <vt:lpstr>Rockwell</vt:lpstr>
      <vt:lpstr>Rockwell Condensed</vt:lpstr>
      <vt:lpstr>Times New Roman</vt:lpstr>
      <vt:lpstr>Wingdings</vt:lpstr>
      <vt:lpstr>Wood Type</vt:lpstr>
      <vt:lpstr>The Reformation</vt:lpstr>
      <vt:lpstr>I. Problems in the Catholic Church</vt:lpstr>
      <vt:lpstr>PowerPoint Presentation</vt:lpstr>
      <vt:lpstr>PowerPoint Presentation</vt:lpstr>
      <vt:lpstr>PowerPoint Presentation</vt:lpstr>
      <vt:lpstr>II. Martin Luther </vt:lpstr>
      <vt:lpstr>PowerPoint Presentation</vt:lpstr>
      <vt:lpstr>PowerPoint Presentation</vt:lpstr>
      <vt:lpstr>III. Reformation </vt:lpstr>
      <vt:lpstr>PowerPoint Presentation</vt:lpstr>
      <vt:lpstr>IV. Effects of the Reformation </vt:lpstr>
      <vt:lpstr>PowerPoint Presentation</vt:lpstr>
      <vt:lpstr>V. English Reformation</vt:lpstr>
      <vt:lpstr>PowerPoint Presentation</vt:lpstr>
      <vt:lpstr>PowerPoint Presentation</vt:lpstr>
      <vt:lpstr>PowerPoint Presentation</vt:lpstr>
      <vt:lpstr>VI. Counter-Reformation</vt:lpstr>
      <vt:lpstr>PowerPoint Presentation</vt:lpstr>
      <vt:lpstr>PowerPoint Presentation</vt:lpstr>
      <vt:lpstr>PowerPoint Presentation</vt:lpstr>
      <vt:lpstr>Torture Devices….</vt:lpstr>
      <vt:lpstr>The Rack</vt:lpstr>
      <vt:lpstr>The Boots</vt:lpstr>
      <vt:lpstr>PowerPoint Presentation</vt:lpstr>
      <vt:lpstr>The Chair</vt:lpstr>
      <vt:lpstr>The Head Crusher </vt:lpstr>
      <vt:lpstr>The Iron Maiden</vt:lpstr>
      <vt:lpstr>The Spanish Tickler</vt:lpstr>
      <vt:lpstr>The Pear of Anguish </vt:lpstr>
      <vt:lpstr>“Cleansing the Soul”</vt:lpstr>
      <vt:lpstr>Rats</vt:lpstr>
      <vt:lpstr>Burning at the Stake</vt:lpstr>
      <vt:lpstr>The Wheel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2014-02-23T01:37:24Z</dcterms:created>
  <dcterms:modified xsi:type="dcterms:W3CDTF">2017-02-20T15:31:31Z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