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F1169-A46D-4ADC-AAD4-484B95F27BF2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59846-B211-46A4-A56D-1121A4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6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1DB2A-E5EC-4730-B316-C95C64E834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6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84DC-589F-4876-B6D4-62D9ED3FCF51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1A34-8831-494F-8582-BD7139956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1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7688"/>
            <a:ext cx="10140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04E6-F7B1-4E13-8F71-EC42A72E3E80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2492A-938A-4E63-A2FB-5EA4DB02B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42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AA61-7AF2-4AE8-B5D9-21F4782011CA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C951-0537-469A-9BB8-CC7F12202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013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8842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04488" y="29289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5FAA-8D76-4CAE-9069-C7A276AEE32D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9F0D-B48E-4DB9-9483-4BF0FE342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23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DEDF-951D-4A14-A327-58B3436F8631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AAD2-471B-4843-A2CF-2EE042F6A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36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8919-B44B-41DB-B0E0-19B99D1AC0E0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5B85-9C92-4D66-99D0-8BDED64B6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37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6108-945A-4769-88FE-5B91AA9CCBAE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0D7E-76EA-443C-85E6-AA080F242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37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65DA-871F-40B6-8B56-E7A14E1B3B6E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6CC9-76C0-482C-BA5A-2B2CC3F2B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62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AFD0-B281-4779-8A4A-A9A0E5DFE802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5596F-BB7E-4EE3-9897-8ADB08C1D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17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28E6-FDC0-49D1-8F39-7924F8B3EF54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F0D5-1BCF-4F6F-B2BD-3B05F983D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09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F776-6213-4791-99F6-BEEF62EA683C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4DEF-130D-4ECD-A008-B51BF0E25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22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5E3F-C00C-4716-800B-F582D2C94214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3697-DD89-46D8-91EA-4D15558B9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5087938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735138"/>
            <a:ext cx="508952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7C9F-2880-4F60-9B72-CF6C7E3097E8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E806-3542-46A7-80CB-478FA3052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35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FA1C-CBDC-4A38-B13D-F5E95A382548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0720-B22C-4F35-A734-B44C0F9BD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54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5E3E-8B93-4BB7-98C7-AE7CCD085223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8B70-769B-474D-B499-E63962BC3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54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5808-DFE7-4670-91E1-4C4AEE79EB42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7812-8A50-41C0-8EF4-0C6227837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09600"/>
            <a:ext cx="3584575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A1B0D-DC1B-40EC-87AA-0D7C26D9B69C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34B4-B6B3-4845-95FB-C53591BC9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95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A5FF06CF-4ACD-4EF0-8727-D904BDE351E1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7CEAB842-F826-41A9-82EC-2E21612B8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04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624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Day 2 – Renaissance Art!</a:t>
            </a:r>
            <a:endParaRPr lang="en-US" dirty="0">
              <a:ea typeface="+mj-ea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311" r="15288"/>
          <a:stretch/>
        </p:blipFill>
        <p:spPr>
          <a:xfrm>
            <a:off x="1120775" y="839788"/>
            <a:ext cx="4192588" cy="5953125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/>
          <a:srcRect l="9812" r="10745"/>
          <a:stretch/>
        </p:blipFill>
        <p:spPr>
          <a:xfrm>
            <a:off x="5441950" y="839788"/>
            <a:ext cx="4841875" cy="59531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4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" y="172488"/>
            <a:ext cx="7188200" cy="4058751"/>
          </a:xfrm>
        </p:spPr>
        <p:txBody>
          <a:bodyPr/>
          <a:lstStyle/>
          <a:p>
            <a:pPr marL="720000" lvl="1" indent="-270000" eaLnBrk="1" fontAlgn="auto" hangingPunct="1">
              <a:buFont typeface="Wingdings 2" charset="2"/>
              <a:buNone/>
              <a:defRPr/>
            </a:pPr>
            <a:r>
              <a:rPr lang="en-US" sz="4000" b="1" u="sng" dirty="0"/>
              <a:t>B. Johannes Guttenberg</a:t>
            </a:r>
            <a:endParaRPr lang="en-US" sz="3200" dirty="0"/>
          </a:p>
          <a:p>
            <a:pPr marL="1026000" lvl="2" indent="-216000" eaLnBrk="1" fontAlgn="auto" hangingPunct="1">
              <a:buFont typeface="Wingdings 2" charset="2"/>
              <a:buNone/>
              <a:defRPr/>
            </a:pPr>
            <a:r>
              <a:rPr lang="en-US" sz="2800" dirty="0"/>
              <a:t>1. Invented a movable type printing press</a:t>
            </a:r>
          </a:p>
          <a:p>
            <a:pPr marL="1026000" lvl="2" indent="-216000" eaLnBrk="1" fontAlgn="auto" hangingPunct="1">
              <a:buFont typeface="Wingdings 2" charset="2"/>
              <a:buNone/>
              <a:defRPr/>
            </a:pPr>
            <a:r>
              <a:rPr lang="en-US" sz="2800" dirty="0"/>
              <a:t>2. First printed book was the </a:t>
            </a:r>
            <a:r>
              <a:rPr lang="en-US" sz="2800" dirty="0" smtClean="0"/>
              <a:t>Bible (1,282 pages!)</a:t>
            </a:r>
            <a:endParaRPr lang="en-US" sz="2800" dirty="0"/>
          </a:p>
          <a:p>
            <a:pPr indent="-306000" eaLnBrk="1" fontAlgn="auto" hangingPunct="1">
              <a:buFont typeface="Wingdings 2" charset="2"/>
              <a:buNone/>
              <a:defRPr/>
            </a:pPr>
            <a:endParaRPr lang="en-US" dirty="0" smtClean="0"/>
          </a:p>
        </p:txBody>
      </p:sp>
      <p:pic>
        <p:nvPicPr>
          <p:cNvPr id="28675" name="Picture 5" descr="File:Gutenberg 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578100"/>
            <a:ext cx="677862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File:Printer in 1568-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0"/>
            <a:ext cx="500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-350729" y="162959"/>
            <a:ext cx="12638762" cy="4058751"/>
          </a:xfrm>
        </p:spPr>
        <p:txBody>
          <a:bodyPr/>
          <a:lstStyle/>
          <a:p>
            <a:pPr marL="720000" lvl="1" indent="-270000" eaLnBrk="1" fontAlgn="auto" hangingPunct="1">
              <a:buFont typeface="Wingdings 2" charset="2"/>
              <a:buNone/>
              <a:defRPr/>
            </a:pPr>
            <a:r>
              <a:rPr lang="en-US" sz="4000" dirty="0"/>
              <a:t>C. Effects of the printing press</a:t>
            </a:r>
            <a:endParaRPr lang="en-US" sz="3200" dirty="0"/>
          </a:p>
          <a:p>
            <a:pPr marL="1026000" lvl="2" indent="-216000" eaLnBrk="1" fontAlgn="auto" hangingPunct="1">
              <a:buFont typeface="Wingdings 2" charset="2"/>
              <a:buNone/>
              <a:defRPr/>
            </a:pPr>
            <a:r>
              <a:rPr lang="en-US" sz="2800" dirty="0"/>
              <a:t>1. Greater access to ancient texts</a:t>
            </a:r>
          </a:p>
          <a:p>
            <a:pPr marL="1026000" lvl="2" indent="-216000" eaLnBrk="1" fontAlgn="auto" hangingPunct="1">
              <a:buFont typeface="Wingdings 2" charset="2"/>
              <a:buNone/>
              <a:defRPr/>
            </a:pPr>
            <a:r>
              <a:rPr lang="en-US" sz="2800" dirty="0"/>
              <a:t>2. Widespread learning</a:t>
            </a:r>
          </a:p>
          <a:p>
            <a:pPr marL="1026000" lvl="2" indent="-216000" eaLnBrk="1" fontAlgn="auto" hangingPunct="1">
              <a:buFont typeface="Wingdings 2" charset="2"/>
              <a:buNone/>
              <a:defRPr/>
            </a:pPr>
            <a:r>
              <a:rPr lang="en-US" sz="2800" dirty="0"/>
              <a:t>3. New ideas could spread quickly</a:t>
            </a:r>
          </a:p>
          <a:p>
            <a:pPr indent="-306000" eaLnBrk="1" fontAlgn="auto" hangingPunct="1">
              <a:buFont typeface="Wingdings 2" charset="2"/>
              <a:buNone/>
              <a:defRPr/>
            </a:pPr>
            <a:endParaRPr lang="en-US" dirty="0" smtClean="0"/>
          </a:p>
        </p:txBody>
      </p:sp>
      <p:pic>
        <p:nvPicPr>
          <p:cNvPr id="29699" name="Picture 5" descr="http://missionviejolife.org/wp-content/uploads/2010/06/antique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588"/>
            <a:ext cx="604996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http://cs14115.vk.me/c7005/v7005061/61af/PCc0si7Iz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914400"/>
            <a:ext cx="5794375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0007" y="55018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>
                <a:ea typeface="+mj-ea"/>
              </a:rPr>
              <a:t>V. Northern Renaissance Writers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-187889" y="1198019"/>
            <a:ext cx="6677590" cy="5393281"/>
          </a:xfrm>
        </p:spPr>
        <p:txBody>
          <a:bodyPr>
            <a:normAutofit/>
          </a:bodyPr>
          <a:lstStyle/>
          <a:p>
            <a:pPr marL="720000" lvl="1" indent="-270000" eaLnBrk="1" fontAlgn="auto" hangingPunct="1">
              <a:buFont typeface="Wingdings 2" charset="2"/>
              <a:buNone/>
              <a:defRPr/>
            </a:pPr>
            <a:r>
              <a:rPr lang="en-US" sz="3600" dirty="0"/>
              <a:t>A. Christian Humanists</a:t>
            </a:r>
            <a:endParaRPr lang="en-US" dirty="0" smtClean="0"/>
          </a:p>
          <a:p>
            <a:pPr marL="1026000" lvl="2" indent="-216000" eaLnBrk="1" fontAlgn="auto" hangingPunct="1">
              <a:buFont typeface="Wingdings 2" charset="2"/>
              <a:buNone/>
              <a:defRPr/>
            </a:pPr>
            <a:r>
              <a:rPr lang="en-US" sz="2400" dirty="0"/>
              <a:t>1</a:t>
            </a:r>
            <a:r>
              <a:rPr lang="en-US" sz="2800" dirty="0"/>
              <a:t>. Believed reading </a:t>
            </a:r>
            <a:r>
              <a:rPr lang="en-US" sz="2800" dirty="0" smtClean="0"/>
              <a:t>classics/early </a:t>
            </a:r>
            <a:r>
              <a:rPr lang="en-US" sz="2800" dirty="0"/>
              <a:t>Christian </a:t>
            </a:r>
            <a:r>
              <a:rPr lang="en-US" sz="2800" dirty="0" smtClean="0"/>
              <a:t>texts </a:t>
            </a:r>
            <a:r>
              <a:rPr lang="en-US" sz="2800" dirty="0"/>
              <a:t>would make them more religious</a:t>
            </a:r>
          </a:p>
          <a:p>
            <a:pPr marL="1026000" lvl="2" indent="-216000" eaLnBrk="1" fontAlgn="auto" hangingPunct="1">
              <a:buFont typeface="Wingdings 2" charset="2"/>
              <a:buNone/>
              <a:defRPr/>
            </a:pPr>
            <a:r>
              <a:rPr lang="en-US" sz="2800" b="1" u="sng" dirty="0"/>
              <a:t>2</a:t>
            </a:r>
            <a:r>
              <a:rPr lang="en-US" sz="3200" b="1" u="sng" dirty="0"/>
              <a:t>. Thomas More </a:t>
            </a:r>
            <a:r>
              <a:rPr lang="en-US" sz="3200" dirty="0"/>
              <a:t>- wrote </a:t>
            </a:r>
            <a:r>
              <a:rPr lang="en-US" sz="3200" i="1" dirty="0"/>
              <a:t>Utopia</a:t>
            </a:r>
            <a:r>
              <a:rPr lang="en-US" sz="3200" dirty="0"/>
              <a:t>, a book about an ideal humanistic </a:t>
            </a:r>
            <a:r>
              <a:rPr lang="en-US" sz="3200" dirty="0" smtClean="0"/>
              <a:t>society meant to criticize the English gov’t </a:t>
            </a:r>
            <a:endParaRPr lang="en-US" sz="3200" dirty="0"/>
          </a:p>
          <a:p>
            <a:pPr marL="0" indent="0" eaLnBrk="1" fontAlgn="auto" hangingPunct="1">
              <a:buFont typeface="Wingdings 2" charset="2"/>
              <a:buNone/>
              <a:defRPr/>
            </a:pPr>
            <a:endParaRPr lang="en-US" dirty="0" smtClean="0"/>
          </a:p>
        </p:txBody>
      </p:sp>
      <p:pic>
        <p:nvPicPr>
          <p:cNvPr id="30725" name="Picture 7" descr="Hans Holbein, the Younger - Sir Thomas More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983052"/>
            <a:ext cx="4595659" cy="572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28688" y="121136"/>
            <a:ext cx="11263312" cy="4058751"/>
          </a:xfrm>
        </p:spPr>
        <p:txBody>
          <a:bodyPr/>
          <a:lstStyle/>
          <a:p>
            <a:pPr marL="457200" lvl="2" indent="-457200" eaLnBrk="1" fontAlgn="auto" hangingPunct="1">
              <a:spcBef>
                <a:spcPts val="2400"/>
              </a:spcBef>
              <a:buFont typeface="Wingdings 2" charset="2"/>
              <a:buNone/>
              <a:defRPr/>
            </a:pPr>
            <a:r>
              <a:rPr lang="en-US" sz="3600" b="1" u="sng" dirty="0"/>
              <a:t>3. Erasmus</a:t>
            </a:r>
            <a:r>
              <a:rPr lang="en-US" sz="3600" dirty="0"/>
              <a:t>- critic of the Catholic Church, but did not want to split church; wanted to reform it from within</a:t>
            </a:r>
          </a:p>
          <a:p>
            <a:pPr indent="-306000" eaLnBrk="1" fontAlgn="auto" hangingPunct="1">
              <a:buFont typeface="Wingdings 2" charset="2"/>
              <a:buNone/>
              <a:defRPr/>
            </a:pPr>
            <a:endParaRPr lang="en-US" dirty="0" smtClean="0"/>
          </a:p>
        </p:txBody>
      </p:sp>
      <p:pic>
        <p:nvPicPr>
          <p:cNvPr id="31747" name="Picture 4" descr="Holbein-eras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01775"/>
            <a:ext cx="378936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 descr="http://upload.wikimedia.org/wikipedia/commons/thumb/c/cd/Erasmus_censored.png/220px-Erasmus_censo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501775"/>
            <a:ext cx="5322887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0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-215900" y="40724"/>
            <a:ext cx="11912252" cy="4058751"/>
          </a:xfrm>
        </p:spPr>
        <p:txBody>
          <a:bodyPr/>
          <a:lstStyle/>
          <a:p>
            <a:pPr marL="720000" lvl="1" indent="-270000" eaLnBrk="1" fontAlgn="auto" hangingPunct="1">
              <a:buFont typeface="Wingdings 2" charset="2"/>
              <a:buNone/>
              <a:defRPr/>
            </a:pPr>
            <a:r>
              <a:rPr lang="en-US" sz="4000" b="1" u="sng" dirty="0"/>
              <a:t>B. William Shakespeare</a:t>
            </a:r>
            <a:endParaRPr lang="en-US" sz="3200" dirty="0"/>
          </a:p>
          <a:p>
            <a:pPr marL="1026000" lvl="2" indent="-216000" eaLnBrk="1" fontAlgn="auto" hangingPunct="1">
              <a:buFont typeface="Wingdings 2" charset="2"/>
              <a:buNone/>
              <a:defRPr/>
            </a:pPr>
            <a:r>
              <a:rPr lang="en-US" sz="2800" dirty="0"/>
              <a:t>1. The greatest English writer of plays and poems</a:t>
            </a:r>
          </a:p>
          <a:p>
            <a:pPr marL="1026000" lvl="2" indent="-216000" eaLnBrk="1" fontAlgn="auto" hangingPunct="1">
              <a:buFont typeface="Wingdings 2" charset="2"/>
              <a:buNone/>
              <a:defRPr/>
            </a:pPr>
            <a:r>
              <a:rPr lang="en-US" sz="2800" dirty="0"/>
              <a:t>2. Invented thousands of English words and phrases</a:t>
            </a:r>
          </a:p>
          <a:p>
            <a:pPr indent="-306000" eaLnBrk="1" fontAlgn="auto" hangingPunct="1">
              <a:buFont typeface="Wingdings 2" charset="2"/>
              <a:buNone/>
              <a:defRPr/>
            </a:pPr>
            <a:endParaRPr lang="en-US" dirty="0" smtClean="0"/>
          </a:p>
        </p:txBody>
      </p:sp>
      <p:pic>
        <p:nvPicPr>
          <p:cNvPr id="32772" name="Picture 9" descr="http://upload.wikimedia.org/wikipedia/commons/thumb/a/a0/Globe_theatre_london.jpg/220px-Globe_theatre_l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52" y="2324100"/>
            <a:ext cx="6350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hakespe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6" y="2324100"/>
            <a:ext cx="42799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endParaRPr lang="en-US" dirty="0"/>
          </a:p>
        </p:txBody>
      </p:sp>
      <p:pic>
        <p:nvPicPr>
          <p:cNvPr id="33796" name="Picture 2" descr="http://2.bp.blogspot.com/-bR9SUzdoB9Y/UXc5V00HgTI/AAAAAAAABFE/vOn9oitZWQQ/s320/william-shakespeare_5029159247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37" y="0"/>
            <a:ext cx="10744200" cy="6858000"/>
          </a:xfrm>
        </p:spPr>
      </p:pic>
    </p:spTree>
    <p:extLst>
      <p:ext uri="{BB962C8B-B14F-4D97-AF65-F5344CB8AC3E}">
        <p14:creationId xmlns:p14="http://schemas.microsoft.com/office/powerpoint/2010/main" val="138125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20868" y="0"/>
            <a:ext cx="7765322" cy="7265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III. Renaissance Art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683" y="726510"/>
            <a:ext cx="11874673" cy="4058751"/>
          </a:xfrm>
        </p:spPr>
        <p:txBody>
          <a:bodyPr/>
          <a:lstStyle/>
          <a:p>
            <a:pPr marL="720000" lvl="1" indent="-270000" eaLnBrk="1" fontAlgn="auto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3200" dirty="0" smtClean="0"/>
              <a:t>A. At first, Church was primary </a:t>
            </a:r>
            <a:r>
              <a:rPr lang="en-US" sz="3200" i="1" dirty="0" smtClean="0"/>
              <a:t>patron</a:t>
            </a:r>
            <a:r>
              <a:rPr lang="en-US" sz="3200" dirty="0" smtClean="0"/>
              <a:t> of the arts </a:t>
            </a:r>
            <a:endParaRPr lang="en-US" sz="4000" dirty="0"/>
          </a:p>
          <a:p>
            <a:pPr marL="720000" lvl="1" indent="-270000" eaLnBrk="1" fontAlgn="auto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3200" dirty="0" smtClean="0"/>
              <a:t>B. With more private patrons, art moved from solely religious works to some </a:t>
            </a:r>
            <a:r>
              <a:rPr lang="en-US" sz="3200" i="1" dirty="0" smtClean="0"/>
              <a:t>secular/classical</a:t>
            </a:r>
            <a:r>
              <a:rPr lang="en-US" sz="3200" dirty="0" smtClean="0"/>
              <a:t> themes</a:t>
            </a:r>
            <a:endParaRPr lang="en-US" sz="4000" dirty="0"/>
          </a:p>
          <a:p>
            <a:pPr marL="720000" lvl="1" indent="-270000" eaLnBrk="1" fontAlgn="auto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3200" dirty="0" smtClean="0"/>
              <a:t>C. Art became more realistic- studying of perspective and using humanistic views to paint</a:t>
            </a:r>
            <a:endParaRPr lang="en-US" sz="4000" dirty="0"/>
          </a:p>
          <a:p>
            <a:pPr marL="0" indent="0" eaLnBrk="1" fontAlgn="auto" hangingPunct="1">
              <a:lnSpc>
                <a:spcPct val="80000"/>
              </a:lnSpc>
              <a:buFont typeface="Wingdings 2" charset="2"/>
              <a:buNone/>
              <a:defRPr/>
            </a:pPr>
            <a:endParaRPr lang="en-US" sz="2200" dirty="0"/>
          </a:p>
        </p:txBody>
      </p:sp>
      <p:pic>
        <p:nvPicPr>
          <p:cNvPr id="21508" name="Picture 7" descr="http://www.metmuseum.org/toah/images/h2/h2_60.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194050"/>
            <a:ext cx="24415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http://images.fineartamerica.com/images-medium-large/madonna-and-child-il-sassoferr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2914650"/>
            <a:ext cx="3175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78350" y="4289425"/>
            <a:ext cx="2281238" cy="161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582" y="4418756"/>
            <a:ext cx="156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Middle Ages- Mary &amp; baby Jesus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14000" y="4392512"/>
            <a:ext cx="1548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Renaissance- Mary &amp; baby Jesus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endParaRPr lang="en-US" dirty="0"/>
          </a:p>
        </p:txBody>
      </p:sp>
      <p:pic>
        <p:nvPicPr>
          <p:cNvPr id="22532" name="Picture 2" descr="http://gypsyart.yolasite.com/resources/medieval%20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4" y="0"/>
            <a:ext cx="4651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Paintings Reproductions Raphael, Raffaello Sanzio The Lady With a Unicorn, 15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99" y="0"/>
            <a:ext cx="51204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-288273" y="0"/>
            <a:ext cx="12480273" cy="4058751"/>
          </a:xfrm>
        </p:spPr>
        <p:txBody>
          <a:bodyPr/>
          <a:lstStyle/>
          <a:p>
            <a:pPr marL="720000" lvl="1" indent="-270000" eaLnBrk="1" fontAlgn="auto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3200" dirty="0" smtClean="0"/>
              <a:t>D</a:t>
            </a:r>
            <a:r>
              <a:rPr lang="en-US" sz="4800" dirty="0"/>
              <a:t>. </a:t>
            </a:r>
            <a:r>
              <a:rPr lang="en-US" sz="3200" dirty="0"/>
              <a:t>Major artists</a:t>
            </a:r>
            <a:endParaRPr lang="en-US" dirty="0" smtClean="0"/>
          </a:p>
          <a:p>
            <a:pPr marL="1026000" lvl="2" indent="-216000" eaLnBrk="1" fontAlgn="auto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3200" dirty="0"/>
              <a:t>1. </a:t>
            </a:r>
            <a:r>
              <a:rPr lang="en-US" sz="3200" dirty="0" smtClean="0"/>
              <a:t>Donatello- most known for bronze sculpture of David </a:t>
            </a:r>
            <a:endParaRPr lang="en-US" sz="2400" dirty="0"/>
          </a:p>
          <a:p>
            <a:pPr marL="1026000" lvl="2" indent="-216000" eaLnBrk="1" fontAlgn="auto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3200" b="1" u="sng" dirty="0"/>
              <a:t>2. Leonardo Da Vinci</a:t>
            </a:r>
            <a:r>
              <a:rPr lang="en-US" sz="3200" dirty="0"/>
              <a:t>- known as </a:t>
            </a:r>
            <a:r>
              <a:rPr lang="en-US" altLang="en-US" sz="3200" dirty="0"/>
              <a:t>“</a:t>
            </a:r>
            <a:r>
              <a:rPr lang="en-US" sz="3200" dirty="0"/>
              <a:t>The Renaissance Man</a:t>
            </a:r>
            <a:r>
              <a:rPr lang="en-US" altLang="en-US" sz="3200" dirty="0"/>
              <a:t>”</a:t>
            </a:r>
            <a:r>
              <a:rPr lang="en-US" sz="3200" dirty="0"/>
              <a:t>: </a:t>
            </a:r>
            <a:r>
              <a:rPr lang="en-US" sz="3200" dirty="0" smtClean="0"/>
              <a:t>he </a:t>
            </a:r>
            <a:r>
              <a:rPr lang="en-US" sz="3200" dirty="0"/>
              <a:t>sculpted, invented, studied math, science, and </a:t>
            </a:r>
            <a:r>
              <a:rPr lang="en-US" sz="3200" dirty="0" smtClean="0"/>
              <a:t>anatomy, and painted famous works like the Last </a:t>
            </a:r>
            <a:r>
              <a:rPr lang="en-US" sz="3200" dirty="0"/>
              <a:t>S</a:t>
            </a:r>
            <a:r>
              <a:rPr lang="en-US" sz="3200" dirty="0" smtClean="0"/>
              <a:t>upper and the Mona Lisa </a:t>
            </a:r>
            <a:endParaRPr lang="en-US" sz="2400" dirty="0"/>
          </a:p>
          <a:p>
            <a:pPr indent="-306000" eaLnBrk="1" fontAlgn="auto" hangingPunct="1">
              <a:buFont typeface="Wingdings 2" charset="2"/>
              <a:buNone/>
              <a:defRPr/>
            </a:pPr>
            <a:endParaRPr lang="en-US" dirty="0" smtClean="0"/>
          </a:p>
        </p:txBody>
      </p:sp>
      <p:pic>
        <p:nvPicPr>
          <p:cNvPr id="23555" name="Picture 9" descr="http://upload.wikimedia.org/wikipedia/commons/thumb/4/4b/%C3%9Altima_Cena_-_Da_Vinci_5.jpg/400px-%C3%9Altima_Cena_-_Da_Vinci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4137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3" descr="File:Donatello, maria maddalena 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3027363"/>
            <a:ext cx="2924175" cy="35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8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endParaRPr lang="en-US"/>
          </a:p>
        </p:txBody>
      </p:sp>
      <p:pic>
        <p:nvPicPr>
          <p:cNvPr id="24580" name="Picture 2" descr="http://uploads6.wikiart.org/images/leonardo-da-vinci/mona-l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0"/>
            <a:ext cx="4532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Paintings Reproductions Raphael, Raffaello Sanzio The Lady With a Unicorn, 15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38" y="1763713"/>
            <a:ext cx="410451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513567" y="260508"/>
            <a:ext cx="8668011" cy="3885885"/>
          </a:xfrm>
        </p:spPr>
        <p:txBody>
          <a:bodyPr/>
          <a:lstStyle/>
          <a:p>
            <a:pPr marL="1026000" lvl="2" indent="-216000" eaLnBrk="1" fontAlgn="auto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3200" dirty="0"/>
              <a:t>3. Raphael</a:t>
            </a:r>
            <a:endParaRPr lang="en-US" sz="2400" dirty="0"/>
          </a:p>
          <a:p>
            <a:pPr marL="1026000" lvl="2" indent="-216000" eaLnBrk="1" fontAlgn="auto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3200" b="1" u="sng" dirty="0"/>
              <a:t>4. Michelangelo</a:t>
            </a:r>
            <a:r>
              <a:rPr lang="en-US" sz="3200" dirty="0"/>
              <a:t>- Sculpted, painted frescos on the ceiling of the Sistine Chapel </a:t>
            </a:r>
            <a:endParaRPr lang="en-US" sz="2400" dirty="0"/>
          </a:p>
          <a:p>
            <a:pPr indent="-306000" eaLnBrk="1" fontAlgn="auto" hangingPunct="1">
              <a:buFont typeface="Wingdings 2" charset="2"/>
              <a:buNone/>
              <a:defRPr/>
            </a:pPr>
            <a:endParaRPr lang="en-US" dirty="0" smtClean="0"/>
          </a:p>
        </p:txBody>
      </p:sp>
      <p:pic>
        <p:nvPicPr>
          <p:cNvPr id="25605" name="Picture 7" descr="http://www.prlog.org/11409306-the-creation-of-a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713"/>
            <a:ext cx="7389813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31697" y="1905000"/>
            <a:ext cx="128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Raphael’s </a:t>
            </a:r>
            <a:r>
              <a:rPr lang="en-US" b="1" i="1" dirty="0" smtClean="0">
                <a:solidFill>
                  <a:schemeClr val="bg1"/>
                </a:solidFill>
              </a:rPr>
              <a:t>The Madonna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endParaRPr lang="en-US"/>
          </a:p>
        </p:txBody>
      </p:sp>
      <p:pic>
        <p:nvPicPr>
          <p:cNvPr id="26628" name="Picture 2" descr="File:Cappella Sistina - 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400" y="6139934"/>
            <a:ext cx="424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Exterior of the Sistine Chapel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09346" y="0"/>
            <a:ext cx="776532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ea typeface="+mj-ea"/>
              </a:rPr>
              <a:t>IV. Printing Revolution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-200416" y="976397"/>
            <a:ext cx="11987408" cy="4058751"/>
          </a:xfrm>
        </p:spPr>
        <p:txBody>
          <a:bodyPr/>
          <a:lstStyle/>
          <a:p>
            <a:pPr marL="720000" lvl="1" indent="-270000" eaLnBrk="1" fontAlgn="auto" hangingPunct="1">
              <a:buFont typeface="Wingdings 2" charset="2"/>
              <a:buNone/>
              <a:defRPr/>
            </a:pPr>
            <a:r>
              <a:rPr lang="en-US" sz="3600" dirty="0"/>
              <a:t>A. Before printing press, texts had to be hand copied so books were rare and expensive</a:t>
            </a:r>
            <a:endParaRPr lang="en-US" dirty="0" smtClean="0"/>
          </a:p>
          <a:p>
            <a:pPr marL="0" indent="0" eaLnBrk="1" fontAlgn="auto" hangingPunct="1">
              <a:buFont typeface="Wingdings 2" charset="2"/>
              <a:buNone/>
              <a:defRPr/>
            </a:pPr>
            <a:endParaRPr lang="en-US" dirty="0" smtClean="0"/>
          </a:p>
        </p:txBody>
      </p:sp>
      <p:pic>
        <p:nvPicPr>
          <p:cNvPr id="27652" name="Picture 5" descr="http://25.media.tumblr.com/tumblr_m982akwUzh1qd4ufd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/>
          <a:stretch>
            <a:fillRect/>
          </a:stretch>
        </p:blipFill>
        <p:spPr bwMode="auto">
          <a:xfrm>
            <a:off x="1524000" y="2470150"/>
            <a:ext cx="27082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http://mcculloch5.files.wordpress.com/2011/11/klb16b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"/>
          <a:stretch>
            <a:fillRect/>
          </a:stretch>
        </p:blipFill>
        <p:spPr bwMode="auto">
          <a:xfrm>
            <a:off x="4232275" y="2470150"/>
            <a:ext cx="32480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http://www-libraries.colorado.edu/specialcollections/exhibits/past/ploughing/images/ms284-de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470150"/>
            <a:ext cx="31877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2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301</Words>
  <Application>Microsoft Office PowerPoint</Application>
  <PresentationFormat>Widescreen</PresentationFormat>
  <Paragraphs>32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Calisto MT</vt:lpstr>
      <vt:lpstr>Trebuchet MS</vt:lpstr>
      <vt:lpstr>Wingdings 2</vt:lpstr>
      <vt:lpstr>Slate</vt:lpstr>
      <vt:lpstr>Day 2 – Renaissance Art!</vt:lpstr>
      <vt:lpstr>PowerPoint Presentation</vt:lpstr>
      <vt:lpstr>III. Renaissance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Printing Revolution</vt:lpstr>
      <vt:lpstr>PowerPoint Presentation</vt:lpstr>
      <vt:lpstr>PowerPoint Presentation</vt:lpstr>
      <vt:lpstr>V. Northern Renaissance Writers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– Renaissance Art!</dc:title>
  <dc:creator>Stanford, Brittany A.</dc:creator>
  <cp:lastModifiedBy>Stanford, Brittany A.</cp:lastModifiedBy>
  <cp:revision>3</cp:revision>
  <dcterms:created xsi:type="dcterms:W3CDTF">2018-02-16T19:55:03Z</dcterms:created>
  <dcterms:modified xsi:type="dcterms:W3CDTF">2018-02-20T11:24:36Z</dcterms:modified>
</cp:coreProperties>
</file>