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76" r:id="rId3"/>
    <p:sldId id="277" r:id="rId4"/>
    <p:sldId id="257" r:id="rId5"/>
    <p:sldId id="258" r:id="rId6"/>
    <p:sldId id="259" r:id="rId7"/>
    <p:sldId id="268" r:id="rId8"/>
    <p:sldId id="260" r:id="rId9"/>
    <p:sldId id="269" r:id="rId10"/>
    <p:sldId id="271"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1" autoAdjust="0"/>
    <p:restoredTop sz="94660"/>
  </p:normalViewPr>
  <p:slideViewPr>
    <p:cSldViewPr snapToGrid="0">
      <p:cViewPr varScale="1">
        <p:scale>
          <a:sx n="73" d="100"/>
          <a:sy n="73" d="100"/>
        </p:scale>
        <p:origin x="3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DBC68-047A-4A2D-884A-AD667C37D65C}" type="datetimeFigureOut">
              <a:rPr lang="en-US" smtClean="0"/>
              <a:t>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C1A52-0AFD-4232-83BD-60B0CC234F3F}" type="slidenum">
              <a:rPr lang="en-US" smtClean="0"/>
              <a:t>‹#›</a:t>
            </a:fld>
            <a:endParaRPr lang="en-US"/>
          </a:p>
        </p:txBody>
      </p:sp>
    </p:spTree>
    <p:extLst>
      <p:ext uri="{BB962C8B-B14F-4D97-AF65-F5344CB8AC3E}">
        <p14:creationId xmlns:p14="http://schemas.microsoft.com/office/powerpoint/2010/main" val="283905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944B41F-C991-4911-8CE4-B88C6D8929E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7449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BD4334D-0602-4A3A-A89D-E3B0BBEA48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51771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E43AADC-9C51-4373-AA02-262DC33D734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85593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51BCAB3-3C29-4306-8447-F9F6B5DA7A6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62191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3BA3556-DA3B-4A0C-B175-CAAE1BF86076}" type="datetimeFigureOut">
              <a:rPr lang="en-US" altLang="en-US"/>
              <a:pPr>
                <a:defRPr/>
              </a:pPr>
              <a:t>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C44079-0990-4AEA-A127-AB9559180FCB}" type="slidenum">
              <a:rPr lang="en-US" altLang="en-US"/>
              <a:pPr>
                <a:defRPr/>
              </a:pPr>
              <a:t>‹#›</a:t>
            </a:fld>
            <a:endParaRPr lang="en-US" altLang="en-US"/>
          </a:p>
        </p:txBody>
      </p:sp>
    </p:spTree>
    <p:extLst>
      <p:ext uri="{BB962C8B-B14F-4D97-AF65-F5344CB8AC3E}">
        <p14:creationId xmlns:p14="http://schemas.microsoft.com/office/powerpoint/2010/main" val="224639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7D68B2-001B-4075-BA30-3F30366F18DA}" type="datetimeFigureOut">
              <a:rPr lang="en-US" altLang="en-US"/>
              <a:pPr>
                <a:defRPr/>
              </a:pPr>
              <a:t>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894DE4-6E6A-4EDF-9D54-ADD06F0C37B9}" type="slidenum">
              <a:rPr lang="en-US" altLang="en-US"/>
              <a:pPr>
                <a:defRPr/>
              </a:pPr>
              <a:t>‹#›</a:t>
            </a:fld>
            <a:endParaRPr lang="en-US" altLang="en-US"/>
          </a:p>
        </p:txBody>
      </p:sp>
    </p:spTree>
    <p:extLst>
      <p:ext uri="{BB962C8B-B14F-4D97-AF65-F5344CB8AC3E}">
        <p14:creationId xmlns:p14="http://schemas.microsoft.com/office/powerpoint/2010/main" val="74623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D4A158-12E2-43F5-BF80-6A4284AEC17E}" type="datetimeFigureOut">
              <a:rPr lang="en-US" altLang="en-US"/>
              <a:pPr>
                <a:defRPr/>
              </a:pPr>
              <a:t>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465E36-A633-463C-9B85-54FF50742752}" type="slidenum">
              <a:rPr lang="en-US" altLang="en-US"/>
              <a:pPr>
                <a:defRPr/>
              </a:pPr>
              <a:t>‹#›</a:t>
            </a:fld>
            <a:endParaRPr lang="en-US" altLang="en-US"/>
          </a:p>
        </p:txBody>
      </p:sp>
    </p:spTree>
    <p:extLst>
      <p:ext uri="{BB962C8B-B14F-4D97-AF65-F5344CB8AC3E}">
        <p14:creationId xmlns:p14="http://schemas.microsoft.com/office/powerpoint/2010/main" val="87583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rtlCol="0"/>
          <a:lstStyle>
            <a:lvl1pPr fontAlgn="auto">
              <a:spcBef>
                <a:spcPts val="0"/>
              </a:spcBef>
              <a:spcAft>
                <a:spcPts val="0"/>
              </a:spcAft>
              <a:defRPr>
                <a:solidFill>
                  <a:schemeClr val="tx1">
                    <a:lumMod val="65000"/>
                    <a:lumOff val="35000"/>
                  </a:schemeClr>
                </a:solidFill>
                <a:latin typeface="Century Gothic" pitchFamily="34"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0379540A-9C4B-4F94-A0D2-BA9C8451B378}" type="slidenum">
              <a:rPr lang="en-US" altLang="en-US"/>
              <a:pPr>
                <a:defRPr/>
              </a:pPr>
              <a:t>‹#›</a:t>
            </a:fld>
            <a:endParaRPr lang="en-US" altLang="en-US"/>
          </a:p>
        </p:txBody>
      </p:sp>
    </p:spTree>
    <p:extLst>
      <p:ext uri="{BB962C8B-B14F-4D97-AF65-F5344CB8AC3E}">
        <p14:creationId xmlns:p14="http://schemas.microsoft.com/office/powerpoint/2010/main" val="21850306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rtlCol="0"/>
          <a:lstStyle>
            <a:lvl1pPr fontAlgn="auto">
              <a:spcBef>
                <a:spcPts val="0"/>
              </a:spcBef>
              <a:spcAft>
                <a:spcPts val="0"/>
              </a:spcAft>
              <a:defRPr>
                <a:solidFill>
                  <a:schemeClr val="tx1">
                    <a:lumMod val="65000"/>
                    <a:lumOff val="35000"/>
                  </a:schemeClr>
                </a:solidFill>
                <a:latin typeface="Century Gothic" pitchFamily="34" charset="0"/>
                <a:ea typeface="+mn-ea"/>
                <a:cs typeface="+mn-cs"/>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smtClean="0"/>
            </a:lvl1pPr>
          </a:lstStyle>
          <a:p>
            <a:pPr>
              <a:defRPr/>
            </a:pPr>
            <a:fld id="{162BEC61-A046-4565-9502-44E6B4890F23}" type="slidenum">
              <a:rPr lang="en-US" altLang="en-US"/>
              <a:pPr>
                <a:defRPr/>
              </a:pPr>
              <a:t>‹#›</a:t>
            </a:fld>
            <a:endParaRPr lang="en-US" altLang="en-US"/>
          </a:p>
        </p:txBody>
      </p:sp>
    </p:spTree>
    <p:extLst>
      <p:ext uri="{BB962C8B-B14F-4D97-AF65-F5344CB8AC3E}">
        <p14:creationId xmlns:p14="http://schemas.microsoft.com/office/powerpoint/2010/main" val="8512470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85719604-30B3-4D35-8276-4A5BBCECB0B2}" type="datetimeFigureOut">
              <a:rPr lang="en-US" altLang="en-US"/>
              <a:pPr>
                <a:defRPr/>
              </a:pPr>
              <a:t>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E9AFB9-9B79-40AD-88FB-54DB52C14B49}" type="slidenum">
              <a:rPr lang="en-US" altLang="en-US"/>
              <a:pPr>
                <a:defRPr/>
              </a:pPr>
              <a:t>‹#›</a:t>
            </a:fld>
            <a:endParaRPr lang="en-US" altLang="en-US"/>
          </a:p>
        </p:txBody>
      </p:sp>
    </p:spTree>
    <p:extLst>
      <p:ext uri="{BB962C8B-B14F-4D97-AF65-F5344CB8AC3E}">
        <p14:creationId xmlns:p14="http://schemas.microsoft.com/office/powerpoint/2010/main" val="274436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Oval 4"/>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Oval 5"/>
          <p:cNvSpPr/>
          <p:nvPr/>
        </p:nvSpPr>
        <p:spPr>
          <a:xfrm>
            <a:off x="5729818"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a:xfrm>
            <a:off x="963084" y="1371601"/>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C405082D-8B55-4991-B02C-6DD3CDE85C0F}" type="datetimeFigureOut">
              <a:rPr lang="en-US" altLang="en-US"/>
              <a:pPr>
                <a:defRPr/>
              </a:pPr>
              <a:t>2/4/2020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11E817FC-6781-4347-BF1E-DFBD852255A4}" type="slidenum">
              <a:rPr lang="en-US" altLang="en-US"/>
              <a:pPr>
                <a:defRPr/>
              </a:pPr>
              <a:t>‹#›</a:t>
            </a:fld>
            <a:endParaRPr lang="en-US" altLang="en-US"/>
          </a:p>
        </p:txBody>
      </p:sp>
    </p:spTree>
    <p:extLst>
      <p:ext uri="{BB962C8B-B14F-4D97-AF65-F5344CB8AC3E}">
        <p14:creationId xmlns:p14="http://schemas.microsoft.com/office/powerpoint/2010/main" val="39888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18B85E88-2E50-43E3-BAFB-3BFEA1DD5F57}" type="datetimeFigureOut">
              <a:rPr lang="en-US" altLang="en-US"/>
              <a:pPr>
                <a:defRPr/>
              </a:pPr>
              <a:t>2/4/2020</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AFA253CB-CFCD-4301-AA42-FDD10880DBE0}" type="slidenum">
              <a:rPr lang="en-US" altLang="en-US"/>
              <a:pPr>
                <a:defRPr/>
              </a:pPr>
              <a:t>‹#›</a:t>
            </a:fld>
            <a:endParaRPr lang="en-US" altLang="en-US"/>
          </a:p>
        </p:txBody>
      </p:sp>
    </p:spTree>
    <p:extLst>
      <p:ext uri="{BB962C8B-B14F-4D97-AF65-F5344CB8AC3E}">
        <p14:creationId xmlns:p14="http://schemas.microsoft.com/office/powerpoint/2010/main" val="341275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4D87BA99-B86E-443D-AFBB-DC7E515194D8}" type="datetimeFigureOut">
              <a:rPr lang="en-US" altLang="en-US"/>
              <a:pPr>
                <a:defRPr/>
              </a:pPr>
              <a:t>2/4/2020</a:t>
            </a:fld>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26AD4D1D-0018-4AC5-B0E4-6AE4F983915A}" type="slidenum">
              <a:rPr lang="en-US" altLang="en-US"/>
              <a:pPr>
                <a:defRPr/>
              </a:pPr>
              <a:t>‹#›</a:t>
            </a:fld>
            <a:endParaRPr lang="en-US" altLang="en-US"/>
          </a:p>
        </p:txBody>
      </p:sp>
    </p:spTree>
    <p:extLst>
      <p:ext uri="{BB962C8B-B14F-4D97-AF65-F5344CB8AC3E}">
        <p14:creationId xmlns:p14="http://schemas.microsoft.com/office/powerpoint/2010/main" val="257485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F7DBD65-04A5-46E9-ACAA-ABB84256E4B8}" type="datetimeFigureOut">
              <a:rPr lang="en-US" altLang="en-US"/>
              <a:pPr>
                <a:defRPr/>
              </a:pPr>
              <a:t>2/4/2020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8D584B-560E-4D38-BDDC-908EF2CA5890}" type="slidenum">
              <a:rPr lang="en-US" altLang="en-US"/>
              <a:pPr>
                <a:defRPr/>
              </a:pPr>
              <a:t>‹#›</a:t>
            </a:fld>
            <a:endParaRPr lang="en-US" altLang="en-US"/>
          </a:p>
        </p:txBody>
      </p:sp>
    </p:spTree>
    <p:extLst>
      <p:ext uri="{BB962C8B-B14F-4D97-AF65-F5344CB8AC3E}">
        <p14:creationId xmlns:p14="http://schemas.microsoft.com/office/powerpoint/2010/main" val="169417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E0E088-5D3C-468E-B2F1-2DE5414AA554}" type="datetimeFigureOut">
              <a:rPr lang="en-US" altLang="en-US"/>
              <a:pPr>
                <a:defRPr/>
              </a:pPr>
              <a:t>2/4/2020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36C793-7826-4004-9F9D-56F3E25571F8}" type="slidenum">
              <a:rPr lang="en-US" altLang="en-US"/>
              <a:pPr>
                <a:defRPr/>
              </a:pPr>
              <a:t>‹#›</a:t>
            </a:fld>
            <a:endParaRPr lang="en-US" altLang="en-US"/>
          </a:p>
        </p:txBody>
      </p:sp>
    </p:spTree>
    <p:extLst>
      <p:ext uri="{BB962C8B-B14F-4D97-AF65-F5344CB8AC3E}">
        <p14:creationId xmlns:p14="http://schemas.microsoft.com/office/powerpoint/2010/main" val="386548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81B373-1E36-4CC3-A68E-A5C3F49D8D36}" type="datetimeFigureOut">
              <a:rPr lang="en-US" altLang="en-US"/>
              <a:pPr>
                <a:defRPr/>
              </a:pPr>
              <a:t>2/4/2020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27AA8A-B79F-4623-A892-BC85FD9BDDBC}" type="slidenum">
              <a:rPr lang="en-US" altLang="en-US"/>
              <a:pPr>
                <a:defRPr/>
              </a:pPr>
              <a:t>‹#›</a:t>
            </a:fld>
            <a:endParaRPr lang="en-US" altLang="en-US"/>
          </a:p>
        </p:txBody>
      </p:sp>
    </p:spTree>
    <p:extLst>
      <p:ext uri="{BB962C8B-B14F-4D97-AF65-F5344CB8AC3E}">
        <p14:creationId xmlns:p14="http://schemas.microsoft.com/office/powerpoint/2010/main" val="201038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425D79-5ED3-4122-A8B2-A40555C67037}" type="datetimeFigureOut">
              <a:rPr lang="en-US" altLang="en-US"/>
              <a:pPr>
                <a:defRPr/>
              </a:pPr>
              <a:t>2/4/2020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B60B02-182F-4027-8720-E3D41B3E9E8E}" type="slidenum">
              <a:rPr lang="en-US" altLang="en-US"/>
              <a:pPr>
                <a:defRPr/>
              </a:pPr>
              <a:t>‹#›</a:t>
            </a:fld>
            <a:endParaRPr lang="en-US" altLang="en-US"/>
          </a:p>
        </p:txBody>
      </p:sp>
    </p:spTree>
    <p:extLst>
      <p:ext uri="{BB962C8B-B14F-4D97-AF65-F5344CB8AC3E}">
        <p14:creationId xmlns:p14="http://schemas.microsoft.com/office/powerpoint/2010/main" val="342530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483601" y="6356351"/>
            <a:ext cx="2781300" cy="365125"/>
          </a:xfrm>
          <a:prstGeom prst="rect">
            <a:avLst/>
          </a:prstGeom>
        </p:spPr>
        <p:txBody>
          <a:bodyPr vert="horz" wrap="square" lIns="91440" tIns="45720" rIns="45720" bIns="45720" numCol="1" anchor="ctr" anchorCtr="0" compatLnSpc="1">
            <a:prstTxWarp prst="textNoShape">
              <a:avLst/>
            </a:prstTxWarp>
          </a:bodyPr>
          <a:lstStyle>
            <a:lvl1pPr algn="r" eaLnBrk="1" hangingPunct="1">
              <a:defRPr sz="1200" smtClean="0">
                <a:solidFill>
                  <a:srgbClr val="595959"/>
                </a:solidFill>
                <a:latin typeface="Century Gothic" panose="020B0502020202020204" pitchFamily="34" charset="0"/>
              </a:defRPr>
            </a:lvl1pPr>
          </a:lstStyle>
          <a:p>
            <a:pPr>
              <a:defRPr/>
            </a:pPr>
            <a:fld id="{E5FD2918-B856-45A4-973A-64500DAB0C52}" type="datetimeFigureOut">
              <a:rPr lang="en-US" altLang="en-US"/>
              <a:pPr>
                <a:defRPr/>
              </a:pPr>
              <a:t>2/4/2020</a:t>
            </a:fld>
            <a:endParaRPr lang="en-US" altLang="en-US"/>
          </a:p>
        </p:txBody>
      </p:sp>
      <p:sp>
        <p:nvSpPr>
          <p:cNvPr id="5" name="Footer Placeholder 4"/>
          <p:cNvSpPr>
            <a:spLocks noGrp="1"/>
          </p:cNvSpPr>
          <p:nvPr>
            <p:ph type="ftr" sz="quarter" idx="3"/>
          </p:nvPr>
        </p:nvSpPr>
        <p:spPr>
          <a:xfrm>
            <a:off x="878418" y="6356351"/>
            <a:ext cx="3797300" cy="365125"/>
          </a:xfrm>
          <a:prstGeom prst="rect">
            <a:avLst/>
          </a:prstGeom>
        </p:spPr>
        <p:txBody>
          <a:bodyPr vert="horz" lIns="45720" tIns="45720" rIns="91440" bIns="45720" rtlCol="0" anchor="ctr"/>
          <a:lstStyle>
            <a:lvl1pPr algn="l" eaLnBrk="1" fontAlgn="auto" hangingPunct="1">
              <a:spcBef>
                <a:spcPts val="0"/>
              </a:spcBef>
              <a:spcAft>
                <a:spcPts val="0"/>
              </a:spcAft>
              <a:defRPr sz="1200">
                <a:solidFill>
                  <a:schemeClr val="tx1">
                    <a:lumMod val="65000"/>
                    <a:lumOff val="35000"/>
                  </a:schemeClr>
                </a:solidFill>
                <a:latin typeface="Century Gothic"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11391901" y="6356351"/>
            <a:ext cx="749300"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smtClean="0">
                <a:solidFill>
                  <a:srgbClr val="595959"/>
                </a:solidFill>
                <a:latin typeface="Century Gothic" panose="020B0502020202020204" pitchFamily="34" charset="0"/>
              </a:defRPr>
            </a:lvl1pPr>
          </a:lstStyle>
          <a:p>
            <a:pPr>
              <a:defRPr/>
            </a:pPr>
            <a:fld id="{EC5C249B-6D60-407B-AF06-7E2DCD0C27B3}" type="slidenum">
              <a:rPr lang="en-US" altLang="en-US"/>
              <a:pPr>
                <a:defRPr/>
              </a:pPr>
              <a:t>‹#›</a:t>
            </a:fld>
            <a:endParaRPr lang="en-US" altLang="en-US"/>
          </a:p>
        </p:txBody>
      </p:sp>
      <p:sp>
        <p:nvSpPr>
          <p:cNvPr id="7" name="Oval 6"/>
          <p:cNvSpPr/>
          <p:nvPr/>
        </p:nvSpPr>
        <p:spPr>
          <a:xfrm>
            <a:off x="11277600" y="6499225"/>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a:p>
        </p:txBody>
      </p:sp>
      <p:sp>
        <p:nvSpPr>
          <p:cNvPr id="8" name="Oval 7"/>
          <p:cNvSpPr/>
          <p:nvPr/>
        </p:nvSpPr>
        <p:spPr>
          <a:xfrm>
            <a:off x="759885" y="6499225"/>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1656621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S PGothic" panose="020B0600070205080204" pitchFamily="34" charset="-128"/>
          <a:cs typeface="MS PGothic"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MS PGothic" panose="020B0600070205080204" pitchFamily="34" charset="-128"/>
          <a:cs typeface="MS PGothic"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MS PGothic" panose="020B0600070205080204" pitchFamily="34" charset="-128"/>
          <a:cs typeface="MS PGothic"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MS PGothic" panose="020B0600070205080204" pitchFamily="34" charset="-128"/>
          <a:cs typeface="MS PGothic"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MS PGothic" panose="020B0600070205080204" pitchFamily="34" charset="-128"/>
          <a:cs typeface="MS PGothic" charset="0"/>
        </a:defRPr>
      </a:lvl5pPr>
      <a:lvl6pPr marL="4572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S PGothic" panose="020B0600070205080204" pitchFamily="34" charset="-128"/>
          <a:cs typeface="MS PGothic"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5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64314" y="373064"/>
            <a:ext cx="4103687" cy="987425"/>
          </a:xfrm>
        </p:spPr>
        <p:txBody>
          <a:bodyPr wrap="square" numCol="1" anchorCtr="0" compatLnSpc="1">
            <a:prstTxWarp prst="textNoShape">
              <a:avLst/>
            </a:prstTxWarp>
            <a:normAutofit/>
          </a:bodyPr>
          <a:lstStyle/>
          <a:p>
            <a:pPr eaLnBrk="1" hangingPunct="1">
              <a:defRPr/>
            </a:pPr>
            <a:r>
              <a:rPr lang="en-US" altLang="en-US" sz="4000" b="1">
                <a:effectLst>
                  <a:outerShdw blurRad="38100" dist="38100" dir="2700000" algn="tl">
                    <a:srgbClr val="C0C0C0"/>
                  </a:outerShdw>
                </a:effectLst>
              </a:rPr>
              <a:t>Ancient Rome</a:t>
            </a:r>
          </a:p>
        </p:txBody>
      </p:sp>
      <p:sp>
        <p:nvSpPr>
          <p:cNvPr id="3" name="Subtitle 2"/>
          <p:cNvSpPr>
            <a:spLocks noGrp="1"/>
          </p:cNvSpPr>
          <p:nvPr>
            <p:ph type="subTitle" idx="1"/>
          </p:nvPr>
        </p:nvSpPr>
        <p:spPr/>
        <p:txBody>
          <a:bodyPr rtlCol="0"/>
          <a:lstStyle/>
          <a:p>
            <a:pPr eaLnBrk="1" fontAlgn="auto" hangingPunct="1">
              <a:spcAft>
                <a:spcPts val="0"/>
              </a:spcAft>
              <a:defRPr/>
            </a:pPr>
            <a:endParaRPr lang="en-US">
              <a:ea typeface="+mn-ea"/>
              <a:cs typeface="+mn-cs"/>
            </a:endParaRPr>
          </a:p>
        </p:txBody>
      </p:sp>
    </p:spTree>
    <p:extLst>
      <p:ext uri="{BB962C8B-B14F-4D97-AF65-F5344CB8AC3E}">
        <p14:creationId xmlns:p14="http://schemas.microsoft.com/office/powerpoint/2010/main" val="1189941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196163" y="767237"/>
            <a:ext cx="5791200" cy="1066801"/>
          </a:xfrm>
        </p:spPr>
        <p:txBody>
          <a:bodyPr>
            <a:normAutofit fontScale="90000"/>
          </a:bodyPr>
          <a:lstStyle/>
          <a:p>
            <a:pPr marL="342900" indent="-342900" eaLnBrk="1" fontAlgn="auto" hangingPunct="1">
              <a:spcBef>
                <a:spcPct val="20000"/>
              </a:spcBef>
              <a:spcAft>
                <a:spcPts val="0"/>
              </a:spcAft>
              <a:defRPr/>
            </a:pPr>
            <a:r>
              <a:rPr lang="en-US" sz="4000" dirty="0">
                <a:solidFill>
                  <a:schemeClr val="tx1"/>
                </a:solidFill>
                <a:ea typeface="+mn-ea"/>
                <a:cs typeface="+mn-cs"/>
              </a:rPr>
              <a:t>The Colosseum</a:t>
            </a:r>
            <a:r>
              <a:rPr lang="en-US" sz="4000" dirty="0">
                <a:solidFill>
                  <a:srgbClr val="FFFFFF"/>
                </a:solidFill>
                <a:ea typeface="+mn-ea"/>
                <a:cs typeface="+mn-cs"/>
              </a:rPr>
              <a:t/>
            </a:r>
            <a:br>
              <a:rPr lang="en-US" sz="4000" dirty="0">
                <a:solidFill>
                  <a:srgbClr val="FFFFFF"/>
                </a:solidFill>
                <a:ea typeface="+mn-ea"/>
                <a:cs typeface="+mn-cs"/>
              </a:rPr>
            </a:br>
            <a:endParaRPr lang="en-US" sz="4000" dirty="0">
              <a:ea typeface="+mj-ea"/>
              <a:cs typeface="+mj-cs"/>
            </a:endParaRPr>
          </a:p>
        </p:txBody>
      </p:sp>
      <p:sp>
        <p:nvSpPr>
          <p:cNvPr id="11267" name="Rectangle 3"/>
          <p:cNvSpPr>
            <a:spLocks noGrp="1" noChangeArrowheads="1"/>
          </p:cNvSpPr>
          <p:nvPr>
            <p:ph type="body" sz="half" idx="1"/>
          </p:nvPr>
        </p:nvSpPr>
        <p:spPr>
          <a:xfrm>
            <a:off x="693284" y="1143001"/>
            <a:ext cx="4796958" cy="1990724"/>
          </a:xfrm>
        </p:spPr>
        <p:txBody>
          <a:bodyPr rtlCol="0">
            <a:normAutofit/>
          </a:bodyPr>
          <a:lstStyle/>
          <a:p>
            <a:pPr marL="0" indent="0" algn="ctr" eaLnBrk="1" fontAlgn="auto" hangingPunct="1">
              <a:spcAft>
                <a:spcPts val="0"/>
              </a:spcAft>
              <a:buNone/>
              <a:defRPr/>
            </a:pPr>
            <a:r>
              <a:rPr lang="en-US" sz="3600" dirty="0" smtClean="0">
                <a:solidFill>
                  <a:schemeClr val="tx1">
                    <a:lumMod val="50000"/>
                    <a:lumOff val="50000"/>
                  </a:schemeClr>
                </a:solidFill>
                <a:ea typeface="+mn-ea"/>
                <a:cs typeface="+mn-cs"/>
              </a:rPr>
              <a:t>Sat around </a:t>
            </a:r>
            <a:r>
              <a:rPr lang="en-US" sz="3600" dirty="0">
                <a:solidFill>
                  <a:schemeClr val="tx1">
                    <a:lumMod val="50000"/>
                    <a:lumOff val="50000"/>
                  </a:schemeClr>
                </a:solidFill>
                <a:ea typeface="+mn-ea"/>
                <a:cs typeface="+mn-cs"/>
              </a:rPr>
              <a:t>50,000</a:t>
            </a:r>
          </a:p>
          <a:p>
            <a:pPr marL="0" indent="0" algn="ctr" eaLnBrk="1" hangingPunct="1">
              <a:lnSpc>
                <a:spcPct val="90000"/>
              </a:lnSpc>
              <a:buNone/>
            </a:pPr>
            <a:r>
              <a:rPr lang="en-US" altLang="en-US" sz="3600" dirty="0"/>
              <a:t>Gladiator Battles </a:t>
            </a:r>
          </a:p>
          <a:p>
            <a:pPr marL="0" indent="0" algn="ctr" eaLnBrk="1" fontAlgn="auto" hangingPunct="1">
              <a:spcAft>
                <a:spcPts val="0"/>
              </a:spcAft>
              <a:buNone/>
              <a:defRPr/>
            </a:pPr>
            <a:r>
              <a:rPr lang="en-US" sz="3600" dirty="0" smtClean="0">
                <a:solidFill>
                  <a:schemeClr val="tx1">
                    <a:lumMod val="50000"/>
                    <a:lumOff val="50000"/>
                  </a:schemeClr>
                </a:solidFill>
                <a:ea typeface="+mn-ea"/>
                <a:cs typeface="+mn-cs"/>
              </a:rPr>
              <a:t>Sea </a:t>
            </a:r>
            <a:r>
              <a:rPr lang="en-US" sz="3600" dirty="0">
                <a:solidFill>
                  <a:schemeClr val="tx1">
                    <a:lumMod val="50000"/>
                    <a:lumOff val="50000"/>
                  </a:schemeClr>
                </a:solidFill>
                <a:ea typeface="+mn-ea"/>
                <a:cs typeface="+mn-cs"/>
              </a:rPr>
              <a:t>battles</a:t>
            </a:r>
          </a:p>
          <a:p>
            <a:pPr eaLnBrk="1" fontAlgn="auto" hangingPunct="1">
              <a:spcAft>
                <a:spcPts val="0"/>
              </a:spcAft>
              <a:defRPr/>
            </a:pPr>
            <a:endParaRPr lang="en-US" sz="2800" dirty="0">
              <a:solidFill>
                <a:schemeClr val="tx1">
                  <a:lumMod val="50000"/>
                  <a:lumOff val="50000"/>
                </a:schemeClr>
              </a:solidFill>
              <a:ea typeface="+mn-ea"/>
              <a:cs typeface="+mn-cs"/>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87" r="4952"/>
          <a:stretch/>
        </p:blipFill>
        <p:spPr bwMode="auto">
          <a:xfrm>
            <a:off x="6527473" y="274319"/>
            <a:ext cx="398065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 result for roman gladiator battles&quot;"/>
          <p:cNvPicPr>
            <a:picLocks noChangeAspect="1" noChangeArrowheads="1"/>
          </p:cNvPicPr>
          <p:nvPr/>
        </p:nvPicPr>
        <p:blipFill rotWithShape="1">
          <a:blip r:embed="rId4">
            <a:extLst>
              <a:ext uri="{28A0092B-C50C-407E-A947-70E740481C1C}">
                <a14:useLocalDpi xmlns:a14="http://schemas.microsoft.com/office/drawing/2010/main" val="0"/>
              </a:ext>
            </a:extLst>
          </a:blip>
          <a:srcRect l="4330" r="4516"/>
          <a:stretch/>
        </p:blipFill>
        <p:spPr bwMode="auto">
          <a:xfrm>
            <a:off x="3153122" y="3509489"/>
            <a:ext cx="5294320" cy="326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474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17462"/>
            <a:ext cx="9975713"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a:xfrm>
            <a:off x="5233851" y="572543"/>
            <a:ext cx="4876800" cy="252549"/>
          </a:xfrm>
        </p:spPr>
        <p:txBody>
          <a:bodyPr wrap="square" numCol="1" anchorCtr="0" compatLnSpc="1">
            <a:prstTxWarp prst="textNoShape">
              <a:avLst/>
            </a:prstTxWarp>
          </a:bodyPr>
          <a:lstStyle/>
          <a:p>
            <a:pPr eaLnBrk="1" hangingPunct="1">
              <a:defRPr/>
            </a:pPr>
            <a:r>
              <a:rPr lang="en-US" altLang="en-US" b="1" dirty="0" smtClean="0">
                <a:solidFill>
                  <a:srgbClr val="C00000"/>
                </a:solidFill>
                <a:effectLst>
                  <a:outerShdw blurRad="38100" dist="38100" dir="2700000" algn="tl">
                    <a:srgbClr val="C0C0C0"/>
                  </a:outerShdw>
                </a:effectLst>
                <a:latin typeface="Arial" panose="020B0604020202020204" pitchFamily="34" charset="0"/>
              </a:rPr>
              <a:t>Roman Baths</a:t>
            </a:r>
          </a:p>
        </p:txBody>
      </p:sp>
      <p:sp>
        <p:nvSpPr>
          <p:cNvPr id="5" name="Rectangle 3"/>
          <p:cNvSpPr>
            <a:spLocks noGrp="1" noChangeArrowheads="1"/>
          </p:cNvSpPr>
          <p:nvPr>
            <p:ph type="body" sz="half" idx="1"/>
          </p:nvPr>
        </p:nvSpPr>
        <p:spPr>
          <a:xfrm>
            <a:off x="4985658" y="698818"/>
            <a:ext cx="5682342" cy="1510937"/>
          </a:xfrm>
        </p:spPr>
        <p:txBody>
          <a:bodyPr rtlCol="0">
            <a:normAutofit fontScale="62500" lnSpcReduction="20000"/>
          </a:bodyPr>
          <a:lstStyle/>
          <a:p>
            <a:pPr marL="0" indent="0" algn="ctr" eaLnBrk="1" fontAlgn="auto" hangingPunct="1">
              <a:spcAft>
                <a:spcPts val="0"/>
              </a:spcAft>
              <a:buNone/>
              <a:defRPr/>
            </a:pPr>
            <a:r>
              <a:rPr lang="en-US" sz="3600" dirty="0" smtClean="0">
                <a:solidFill>
                  <a:schemeClr val="tx1"/>
                </a:solidFill>
                <a:ea typeface="+mn-ea"/>
                <a:cs typeface="+mn-cs"/>
              </a:rPr>
              <a:t>Communal baths</a:t>
            </a:r>
          </a:p>
          <a:p>
            <a:pPr marL="0" indent="0" algn="ctr" eaLnBrk="1" fontAlgn="auto" hangingPunct="1">
              <a:spcAft>
                <a:spcPts val="0"/>
              </a:spcAft>
              <a:buNone/>
              <a:defRPr/>
            </a:pPr>
            <a:r>
              <a:rPr lang="en-US" sz="3600" dirty="0" smtClean="0">
                <a:solidFill>
                  <a:schemeClr val="tx1"/>
                </a:solidFill>
                <a:ea typeface="+mn-ea"/>
                <a:cs typeface="+mn-cs"/>
              </a:rPr>
              <a:t>Up to 3,000 people</a:t>
            </a:r>
          </a:p>
          <a:p>
            <a:pPr marL="0" indent="0" algn="ctr" eaLnBrk="1" fontAlgn="auto" hangingPunct="1">
              <a:spcAft>
                <a:spcPts val="0"/>
              </a:spcAft>
              <a:buNone/>
              <a:defRPr/>
            </a:pPr>
            <a:r>
              <a:rPr lang="en-US" sz="3600" dirty="0" smtClean="0">
                <a:solidFill>
                  <a:schemeClr val="tx1"/>
                </a:solidFill>
                <a:ea typeface="+mn-ea"/>
                <a:cs typeface="+mn-cs"/>
              </a:rPr>
              <a:t>Heated (like modern day spa)</a:t>
            </a:r>
          </a:p>
          <a:p>
            <a:pPr marL="0" indent="0" algn="ctr" eaLnBrk="1" fontAlgn="auto" hangingPunct="1">
              <a:spcAft>
                <a:spcPts val="0"/>
              </a:spcAft>
              <a:buNone/>
              <a:defRPr/>
            </a:pPr>
            <a:r>
              <a:rPr lang="en-US" sz="3600" dirty="0" smtClean="0">
                <a:solidFill>
                  <a:schemeClr val="tx1"/>
                </a:solidFill>
                <a:ea typeface="+mn-ea"/>
                <a:cs typeface="+mn-cs"/>
              </a:rPr>
              <a:t>Affordable and sometimes free</a:t>
            </a:r>
            <a:endParaRPr lang="en-US" sz="3600" dirty="0">
              <a:solidFill>
                <a:schemeClr val="tx1"/>
              </a:solidFill>
              <a:ea typeface="+mn-ea"/>
              <a:cs typeface="+mn-cs"/>
            </a:endParaRPr>
          </a:p>
          <a:p>
            <a:pPr eaLnBrk="1" fontAlgn="auto" hangingPunct="1">
              <a:spcAft>
                <a:spcPts val="0"/>
              </a:spcAft>
              <a:defRPr/>
            </a:pPr>
            <a:endParaRPr lang="en-US" sz="2800" dirty="0">
              <a:solidFill>
                <a:schemeClr val="tx1">
                  <a:lumMod val="50000"/>
                  <a:lumOff val="50000"/>
                </a:schemeClr>
              </a:solidFill>
              <a:ea typeface="+mn-ea"/>
              <a:cs typeface="+mn-cs"/>
            </a:endParaRPr>
          </a:p>
        </p:txBody>
      </p:sp>
    </p:spTree>
    <p:extLst>
      <p:ext uri="{BB962C8B-B14F-4D97-AF65-F5344CB8AC3E}">
        <p14:creationId xmlns:p14="http://schemas.microsoft.com/office/powerpoint/2010/main" val="35153560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71538"/>
          </a:xfrm>
        </p:spPr>
        <p:txBody>
          <a:bodyPr wrap="square" numCol="1" anchorCtr="0" compatLnSpc="1">
            <a:prstTxWarp prst="textNoShape">
              <a:avLst/>
            </a:prstTxWarp>
          </a:bodyPr>
          <a:lstStyle/>
          <a:p>
            <a:pPr eaLnBrk="1" hangingPunct="1">
              <a:defRPr/>
            </a:pPr>
            <a:r>
              <a:rPr lang="en-US" altLang="en-US" b="1" smtClean="0">
                <a:effectLst>
                  <a:outerShdw blurRad="38100" dist="38100" dir="2700000" algn="tl">
                    <a:srgbClr val="C0C0C0"/>
                  </a:outerShdw>
                </a:effectLst>
              </a:rPr>
              <a:t>II. The Roman Empire</a:t>
            </a:r>
          </a:p>
        </p:txBody>
      </p:sp>
      <p:sp>
        <p:nvSpPr>
          <p:cNvPr id="13315" name="Content Placeholder 2"/>
          <p:cNvSpPr>
            <a:spLocks noGrp="1"/>
          </p:cNvSpPr>
          <p:nvPr>
            <p:ph idx="1"/>
          </p:nvPr>
        </p:nvSpPr>
        <p:spPr>
          <a:xfrm>
            <a:off x="1654176" y="730251"/>
            <a:ext cx="9214121" cy="4525963"/>
          </a:xfrm>
        </p:spPr>
        <p:txBody>
          <a:bodyPr/>
          <a:lstStyle/>
          <a:p>
            <a:pPr marL="514350" indent="-514350" eaLnBrk="1" hangingPunct="1">
              <a:buFont typeface="Arial" panose="020B0604020202020204" pitchFamily="34" charset="0"/>
              <a:buAutoNum type="alphaUcPeriod"/>
            </a:pPr>
            <a:r>
              <a:rPr lang="en-US" altLang="en-US" sz="4000" dirty="0"/>
              <a:t>Growing empire     tension on </a:t>
            </a:r>
            <a:r>
              <a:rPr lang="en-US" altLang="en-US" sz="4000" dirty="0" err="1"/>
              <a:t>gov</a:t>
            </a:r>
            <a:r>
              <a:rPr lang="ja-JP" altLang="en-US" sz="4000" dirty="0"/>
              <a:t>’</a:t>
            </a:r>
            <a:r>
              <a:rPr lang="en-US" altLang="ja-JP" sz="4000" dirty="0"/>
              <a:t>t    civil war     dictator </a:t>
            </a:r>
          </a:p>
          <a:p>
            <a:pPr marL="514350" indent="-514350" eaLnBrk="1" hangingPunct="1">
              <a:buNone/>
            </a:pPr>
            <a:r>
              <a:rPr lang="en-US" altLang="en-US" sz="4000" b="1" u="sng" dirty="0"/>
              <a:t>B. Julius Caesar</a:t>
            </a:r>
            <a:r>
              <a:rPr lang="en-US" altLang="en-US" sz="4000" dirty="0"/>
              <a:t> defeated his rivals (Crassus and Pompey)  and was declared </a:t>
            </a:r>
            <a:r>
              <a:rPr lang="en-US" altLang="en-US" sz="4000" dirty="0" smtClean="0"/>
              <a:t>“consul” </a:t>
            </a:r>
            <a:r>
              <a:rPr lang="en-US" altLang="en-US" sz="4000" dirty="0"/>
              <a:t>for life in 44 B.C.</a:t>
            </a:r>
          </a:p>
        </p:txBody>
      </p:sp>
      <p:pic>
        <p:nvPicPr>
          <p:cNvPr id="1331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6089" y="3919538"/>
            <a:ext cx="6219825"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0101" y="4005263"/>
            <a:ext cx="21939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6405563" y="871539"/>
            <a:ext cx="47466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7" name="Right Arrow 6"/>
          <p:cNvSpPr/>
          <p:nvPr/>
        </p:nvSpPr>
        <p:spPr>
          <a:xfrm>
            <a:off x="3708400" y="1497014"/>
            <a:ext cx="4191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Right Arrow 7"/>
          <p:cNvSpPr/>
          <p:nvPr/>
        </p:nvSpPr>
        <p:spPr>
          <a:xfrm>
            <a:off x="6262689" y="1497014"/>
            <a:ext cx="498475"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5" name="Straight Arrow Connector 4"/>
          <p:cNvCxnSpPr/>
          <p:nvPr/>
        </p:nvCxnSpPr>
        <p:spPr>
          <a:xfrm flipV="1">
            <a:off x="8896353" y="1355726"/>
            <a:ext cx="1024805" cy="383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382981">
            <a:off x="10003435" y="192817"/>
            <a:ext cx="1872343" cy="2031325"/>
          </a:xfrm>
          <a:prstGeom prst="rect">
            <a:avLst/>
          </a:prstGeom>
          <a:noFill/>
        </p:spPr>
        <p:txBody>
          <a:bodyPr wrap="square" rtlCol="0">
            <a:spAutoFit/>
          </a:bodyPr>
          <a:lstStyle/>
          <a:p>
            <a:pPr algn="ctr"/>
            <a:r>
              <a:rPr lang="en-US" dirty="0" smtClean="0"/>
              <a:t>The Roman Republic had a law that allowed for a dictator to be appointed in a time of crisis</a:t>
            </a:r>
            <a:endParaRPr lang="en-US" dirty="0"/>
          </a:p>
        </p:txBody>
      </p:sp>
      <p:sp>
        <p:nvSpPr>
          <p:cNvPr id="9" name="Rounded Rectangle 8"/>
          <p:cNvSpPr/>
          <p:nvPr/>
        </p:nvSpPr>
        <p:spPr>
          <a:xfrm rot="20456404">
            <a:off x="10071475" y="161211"/>
            <a:ext cx="1760944" cy="21738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089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0" y="268288"/>
            <a:ext cx="11849100" cy="3173412"/>
          </a:xfrm>
        </p:spPr>
        <p:txBody>
          <a:bodyPr/>
          <a:lstStyle/>
          <a:p>
            <a:pPr marL="0" indent="0" eaLnBrk="1" hangingPunct="1">
              <a:buNone/>
            </a:pPr>
            <a:r>
              <a:rPr lang="en-US" altLang="en-US" sz="3200" dirty="0"/>
              <a:t>C. </a:t>
            </a:r>
            <a:r>
              <a:rPr lang="en-US" altLang="en-US" sz="3600" dirty="0"/>
              <a:t>Members of the senate </a:t>
            </a:r>
            <a:r>
              <a:rPr lang="en-US" altLang="en-US" sz="3600" dirty="0" smtClean="0"/>
              <a:t>believed </a:t>
            </a:r>
            <a:r>
              <a:rPr lang="en-US" altLang="en-US" sz="3600" dirty="0"/>
              <a:t>Julius Caesar wanted to destroy </a:t>
            </a:r>
            <a:r>
              <a:rPr lang="en-US" altLang="en-US" sz="3600" dirty="0" smtClean="0"/>
              <a:t>republic</a:t>
            </a:r>
          </a:p>
          <a:p>
            <a:pPr marL="0" indent="0" eaLnBrk="1" hangingPunct="1">
              <a:buNone/>
            </a:pPr>
            <a:r>
              <a:rPr lang="en-US" altLang="en-US" sz="3600" dirty="0" smtClean="0"/>
              <a:t>D. Senate assassinated </a:t>
            </a:r>
            <a:r>
              <a:rPr lang="en-US" altLang="en-US" sz="3600" dirty="0"/>
              <a:t>him </a:t>
            </a:r>
            <a:endParaRPr lang="en-US" altLang="en-US" sz="3600" dirty="0" smtClean="0"/>
          </a:p>
          <a:p>
            <a:pPr marL="0" indent="0" eaLnBrk="1" hangingPunct="1">
              <a:buNone/>
            </a:pPr>
            <a:r>
              <a:rPr lang="en-US" altLang="en-US" sz="3600" dirty="0"/>
              <a:t>	</a:t>
            </a:r>
            <a:r>
              <a:rPr lang="en-US" altLang="en-US" sz="3600" dirty="0" smtClean="0"/>
              <a:t>1.Rome </a:t>
            </a:r>
            <a:r>
              <a:rPr lang="en-US" altLang="en-US" sz="3600" dirty="0"/>
              <a:t>was divided between Octavian and </a:t>
            </a:r>
            <a:r>
              <a:rPr lang="en-US" altLang="en-US" sz="3600" dirty="0" smtClean="0"/>
              <a:t>	  		Marc </a:t>
            </a:r>
            <a:r>
              <a:rPr lang="en-US" altLang="en-US" sz="3600" dirty="0"/>
              <a:t>Antony (allied with Cleopatra)</a:t>
            </a:r>
          </a:p>
          <a:p>
            <a:pPr eaLnBrk="1" hangingPunct="1"/>
            <a:endParaRPr lang="en-US" altLang="en-US" dirty="0" smtClean="0"/>
          </a:p>
        </p:txBody>
      </p:sp>
      <p:pic>
        <p:nvPicPr>
          <p:cNvPr id="143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467100"/>
            <a:ext cx="54959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Image result for mean girls we should stab caes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3441700"/>
            <a:ext cx="45910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08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56754" y="104776"/>
            <a:ext cx="11939452" cy="3876675"/>
          </a:xfrm>
        </p:spPr>
        <p:txBody>
          <a:bodyPr/>
          <a:lstStyle/>
          <a:p>
            <a:pPr marL="0" indent="0" eaLnBrk="1" hangingPunct="1">
              <a:buNone/>
            </a:pPr>
            <a:r>
              <a:rPr lang="en-US" altLang="en-US" sz="3200" dirty="0"/>
              <a:t>E</a:t>
            </a:r>
            <a:r>
              <a:rPr lang="en-US" altLang="en-US" sz="3200" dirty="0" smtClean="0"/>
              <a:t>. </a:t>
            </a:r>
            <a:r>
              <a:rPr lang="en-US" altLang="en-US" sz="3200" dirty="0"/>
              <a:t>Octavian won and </a:t>
            </a:r>
            <a:r>
              <a:rPr lang="en-US" altLang="en-US" sz="3200" dirty="0" smtClean="0"/>
              <a:t>changed </a:t>
            </a:r>
            <a:r>
              <a:rPr lang="en-US" altLang="en-US" sz="3200" dirty="0"/>
              <a:t>named </a:t>
            </a:r>
            <a:r>
              <a:rPr lang="en-US" altLang="en-US" sz="3200" dirty="0" smtClean="0"/>
              <a:t>to </a:t>
            </a:r>
            <a:r>
              <a:rPr lang="en-US" altLang="en-US" sz="3200" b="1" u="sng" dirty="0" smtClean="0"/>
              <a:t>Augustus</a:t>
            </a:r>
            <a:r>
              <a:rPr lang="en-US" altLang="en-US" sz="3200" dirty="0" smtClean="0"/>
              <a:t>- </a:t>
            </a:r>
            <a:r>
              <a:rPr lang="en-US" altLang="en-US" sz="3200" dirty="0"/>
              <a:t>Rome’s first emperor, controlled most of Europe. </a:t>
            </a:r>
            <a:endParaRPr lang="en-US" altLang="en-US" sz="2000" dirty="0"/>
          </a:p>
          <a:p>
            <a:pPr marL="0" indent="0" eaLnBrk="1" hangingPunct="1">
              <a:buNone/>
            </a:pPr>
            <a:r>
              <a:rPr lang="en-US" altLang="en-US" sz="3200" dirty="0" smtClean="0"/>
              <a:t>F</a:t>
            </a:r>
            <a:r>
              <a:rPr lang="en-US" altLang="en-US" sz="3200" dirty="0" smtClean="0"/>
              <a:t>. </a:t>
            </a:r>
            <a:r>
              <a:rPr lang="en-US" altLang="en-US" sz="3200" dirty="0" smtClean="0"/>
              <a:t>Began the </a:t>
            </a:r>
            <a:r>
              <a:rPr lang="en-US" altLang="en-US" sz="3200" dirty="0"/>
              <a:t>era of </a:t>
            </a:r>
            <a:r>
              <a:rPr lang="en-US" altLang="en-US" sz="3200" b="1" u="sng" dirty="0" err="1"/>
              <a:t>Pax</a:t>
            </a:r>
            <a:r>
              <a:rPr lang="en-US" altLang="en-US" sz="3200" b="1" u="sng" dirty="0"/>
              <a:t> </a:t>
            </a:r>
            <a:r>
              <a:rPr lang="en-US" altLang="en-US" sz="3200" b="1" u="sng" dirty="0" err="1"/>
              <a:t>Romana</a:t>
            </a:r>
            <a:r>
              <a:rPr lang="en-US" altLang="en-US" sz="3200" dirty="0"/>
              <a:t> </a:t>
            </a:r>
            <a:r>
              <a:rPr lang="en-US" altLang="en-US" dirty="0"/>
              <a:t>(Roman </a:t>
            </a:r>
            <a:r>
              <a:rPr lang="en-US" altLang="en-US" dirty="0" smtClean="0"/>
              <a:t>peace)</a:t>
            </a:r>
          </a:p>
        </p:txBody>
      </p:sp>
      <p:pic>
        <p:nvPicPr>
          <p:cNvPr id="153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39433" y="2233244"/>
            <a:ext cx="2470150" cy="369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56" y="1977154"/>
            <a:ext cx="6797040" cy="462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0456873">
            <a:off x="6692374" y="3646031"/>
            <a:ext cx="2690257" cy="1323439"/>
          </a:xfrm>
          <a:prstGeom prst="rect">
            <a:avLst/>
          </a:prstGeom>
          <a:noFill/>
        </p:spPr>
        <p:txBody>
          <a:bodyPr wrap="square" rtlCol="0">
            <a:spAutoFit/>
          </a:bodyPr>
          <a:lstStyle/>
          <a:p>
            <a:pPr algn="ctr"/>
            <a:r>
              <a:rPr lang="en-US" sz="1600" b="1" dirty="0" smtClean="0">
                <a:solidFill>
                  <a:srgbClr val="FF0000"/>
                </a:solidFill>
              </a:rPr>
              <a:t>When Augustus takes over Rome we officially consider it to be the end of the “republic” and beginning of the “empire.”</a:t>
            </a:r>
            <a:endParaRPr lang="en-US" sz="1600" b="1" dirty="0">
              <a:solidFill>
                <a:srgbClr val="FF0000"/>
              </a:solidFill>
            </a:endParaRPr>
          </a:p>
        </p:txBody>
      </p:sp>
      <p:sp>
        <p:nvSpPr>
          <p:cNvPr id="4" name="Explosion 1 3"/>
          <p:cNvSpPr/>
          <p:nvPr/>
        </p:nvSpPr>
        <p:spPr>
          <a:xfrm rot="20811138">
            <a:off x="5588434" y="2691009"/>
            <a:ext cx="4794925" cy="3259429"/>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854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7"/>
            <a:ext cx="9144000" cy="511175"/>
          </a:xfrm>
        </p:spPr>
        <p:txBody>
          <a:bodyPr wrap="square" numCol="1" anchorCtr="0" compatLnSpc="1">
            <a:prstTxWarp prst="textNoShape">
              <a:avLst/>
            </a:prstTxWarp>
          </a:bodyPr>
          <a:lstStyle/>
          <a:p>
            <a:pPr eaLnBrk="1" hangingPunct="1">
              <a:defRPr/>
            </a:pPr>
            <a:r>
              <a:rPr lang="en-US" altLang="en-US" sz="3600" dirty="0">
                <a:effectLst>
                  <a:outerShdw blurRad="38100" dist="38100" dir="2700000" algn="tl">
                    <a:srgbClr val="C0C0C0"/>
                  </a:outerShdw>
                </a:effectLst>
              </a:rPr>
              <a:t>III. </a:t>
            </a:r>
            <a:r>
              <a:rPr lang="en-US" altLang="en-US" sz="3600" b="1" dirty="0">
                <a:effectLst>
                  <a:outerShdw blurRad="38100" dist="38100" dir="2700000" algn="tl">
                    <a:srgbClr val="C0C0C0"/>
                  </a:outerShdw>
                </a:effectLst>
              </a:rPr>
              <a:t>Contributions and Life of the Romans</a:t>
            </a:r>
          </a:p>
        </p:txBody>
      </p:sp>
      <p:sp>
        <p:nvSpPr>
          <p:cNvPr id="16387" name="Content Placeholder 2"/>
          <p:cNvSpPr>
            <a:spLocks noGrp="1"/>
          </p:cNvSpPr>
          <p:nvPr>
            <p:ph idx="1"/>
          </p:nvPr>
        </p:nvSpPr>
        <p:spPr>
          <a:xfrm>
            <a:off x="1714500" y="571501"/>
            <a:ext cx="10198100" cy="1603375"/>
          </a:xfrm>
        </p:spPr>
        <p:txBody>
          <a:bodyPr/>
          <a:lstStyle/>
          <a:p>
            <a:pPr marL="457200" lvl="1" indent="0" eaLnBrk="1" hangingPunct="1">
              <a:buNone/>
            </a:pPr>
            <a:r>
              <a:rPr lang="en-US" altLang="en-US" sz="3000" dirty="0"/>
              <a:t>A. Religion- Polytheistic, based on </a:t>
            </a:r>
            <a:r>
              <a:rPr lang="en-US" altLang="en-US" sz="3000" dirty="0" smtClean="0"/>
              <a:t>Greek gods </a:t>
            </a:r>
            <a:endParaRPr lang="en-US" altLang="en-US" sz="3000" dirty="0"/>
          </a:p>
          <a:p>
            <a:pPr marL="457200" lvl="1" indent="0" eaLnBrk="1" hangingPunct="1">
              <a:buNone/>
            </a:pPr>
            <a:r>
              <a:rPr lang="en-US" altLang="en-US" sz="3000" dirty="0"/>
              <a:t>B. Entertainment- </a:t>
            </a:r>
            <a:r>
              <a:rPr lang="en-US" altLang="en-US" sz="3000" dirty="0" smtClean="0"/>
              <a:t>subsidized by government</a:t>
            </a:r>
            <a:endParaRPr lang="en-US" altLang="en-US" sz="3000" dirty="0"/>
          </a:p>
        </p:txBody>
      </p:sp>
      <p:pic>
        <p:nvPicPr>
          <p:cNvPr id="1638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9239" y="2174876"/>
            <a:ext cx="66135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5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065212" y="76200"/>
            <a:ext cx="9731376" cy="3113088"/>
          </a:xfrm>
        </p:spPr>
        <p:txBody>
          <a:bodyPr/>
          <a:lstStyle/>
          <a:p>
            <a:pPr marL="457200" lvl="1" indent="0" eaLnBrk="1" hangingPunct="1">
              <a:buNone/>
            </a:pPr>
            <a:r>
              <a:rPr lang="en-US" altLang="en-US" sz="2800" dirty="0"/>
              <a:t>C</a:t>
            </a:r>
            <a:r>
              <a:rPr lang="en-US" altLang="en-US" sz="3600" dirty="0" smtClean="0"/>
              <a:t>. </a:t>
            </a:r>
            <a:r>
              <a:rPr lang="en-US" altLang="en-US" sz="3200" dirty="0" smtClean="0"/>
              <a:t>Law- </a:t>
            </a:r>
            <a:r>
              <a:rPr lang="en-US" altLang="en-US" sz="3200" dirty="0"/>
              <a:t>foundation for all </a:t>
            </a:r>
            <a:r>
              <a:rPr lang="en-US" altLang="en-US" sz="3200" dirty="0" smtClean="0"/>
              <a:t>of future </a:t>
            </a:r>
            <a:r>
              <a:rPr lang="en-US" altLang="en-US" sz="3200" dirty="0"/>
              <a:t>Europe</a:t>
            </a:r>
          </a:p>
          <a:p>
            <a:pPr marL="457200" lvl="1" indent="0" eaLnBrk="1" hangingPunct="1">
              <a:buNone/>
            </a:pPr>
            <a:r>
              <a:rPr lang="en-US" altLang="en-US" sz="3200" b="1" u="sng" dirty="0"/>
              <a:t>E. Latin</a:t>
            </a:r>
            <a:r>
              <a:rPr lang="en-US" altLang="en-US" sz="3200" dirty="0"/>
              <a:t>- Roman language </a:t>
            </a:r>
            <a:endParaRPr lang="en-US" altLang="en-US" sz="3200" dirty="0" smtClean="0"/>
          </a:p>
          <a:p>
            <a:pPr marL="457200" lvl="1" indent="0" eaLnBrk="1" hangingPunct="1">
              <a:buNone/>
            </a:pPr>
            <a:r>
              <a:rPr lang="en-US" altLang="en-US" sz="3200" dirty="0" smtClean="0"/>
              <a:t>D</a:t>
            </a:r>
            <a:r>
              <a:rPr lang="en-US" altLang="en-US" sz="3200" dirty="0"/>
              <a:t>. Engineering- stonework and concrete made superior roads, bridges, arches, and </a:t>
            </a:r>
            <a:r>
              <a:rPr lang="en-US" altLang="en-US" sz="3200" b="1" u="sng" dirty="0"/>
              <a:t>aqueducts</a:t>
            </a:r>
            <a:r>
              <a:rPr lang="en-US" altLang="en-US" sz="3200" dirty="0"/>
              <a:t> (bring water from 50 miles away)</a:t>
            </a:r>
          </a:p>
          <a:p>
            <a:pPr eaLnBrk="1" hangingPunct="1"/>
            <a:endParaRPr lang="en-US" altLang="en-US" dirty="0" smtClean="0"/>
          </a:p>
        </p:txBody>
      </p:sp>
      <p:pic>
        <p:nvPicPr>
          <p:cNvPr id="174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8976" y="3454400"/>
            <a:ext cx="48990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1" y="3454400"/>
            <a:ext cx="48990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79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1763486" y="0"/>
            <a:ext cx="8773886" cy="1143000"/>
          </a:xfrm>
        </p:spPr>
        <p:txBody>
          <a:bodyPr wrap="square" numCol="1" anchorCtr="0" compatLnSpc="1">
            <a:prstTxWarp prst="textNoShape">
              <a:avLst/>
            </a:prstTxWarp>
          </a:bodyPr>
          <a:lstStyle/>
          <a:p>
            <a:pPr eaLnBrk="1" hangingPunct="1">
              <a:defRPr/>
            </a:pPr>
            <a:r>
              <a:rPr lang="en-US" altLang="en-US" dirty="0" smtClean="0">
                <a:effectLst>
                  <a:outerShdw blurRad="38100" dist="38100" dir="2700000" algn="tl">
                    <a:srgbClr val="C0C0C0"/>
                  </a:outerShdw>
                </a:effectLst>
                <a:latin typeface="Arial" panose="020B0604020202020204" pitchFamily="34" charset="0"/>
              </a:rPr>
              <a:t>Life in the Roman Empire…</a:t>
            </a:r>
            <a:endParaRPr lang="en-US" altLang="en-US" dirty="0" smtClean="0">
              <a:effectLst>
                <a:outerShdw blurRad="38100" dist="38100" dir="2700000" algn="tl">
                  <a:srgbClr val="C0C0C0"/>
                </a:outerShdw>
              </a:effectLst>
              <a:latin typeface="Arial" panose="020B0604020202020204" pitchFamily="34" charset="0"/>
            </a:endParaRPr>
          </a:p>
        </p:txBody>
      </p:sp>
      <p:sp>
        <p:nvSpPr>
          <p:cNvPr id="28675" name="Rectangle 3"/>
          <p:cNvSpPr>
            <a:spLocks noGrp="1" noChangeArrowheads="1"/>
          </p:cNvSpPr>
          <p:nvPr>
            <p:ph type="body" sz="half" idx="1"/>
          </p:nvPr>
        </p:nvSpPr>
        <p:spPr>
          <a:xfrm>
            <a:off x="3866606" y="1345473"/>
            <a:ext cx="4781005" cy="5003075"/>
          </a:xfrm>
        </p:spPr>
        <p:txBody>
          <a:bodyPr/>
          <a:lstStyle/>
          <a:p>
            <a:pPr marL="0" indent="0" algn="ctr" eaLnBrk="1" hangingPunct="1">
              <a:lnSpc>
                <a:spcPct val="90000"/>
              </a:lnSpc>
              <a:buNone/>
            </a:pPr>
            <a:r>
              <a:rPr lang="en-US" altLang="en-US" sz="3200" dirty="0" smtClean="0">
                <a:latin typeface="Arial" panose="020B0604020202020204" pitchFamily="34" charset="0"/>
              </a:rPr>
              <a:t>You don’t have to take notes here. Just look through the various forms of entertainment, often provided by the government. Watch the intermittent videos. At the end, you will be asked to evaluate life during the Roman Empire. </a:t>
            </a:r>
            <a:endParaRPr lang="en-US" altLang="en-US" sz="3200" dirty="0">
              <a:latin typeface="Arial" panose="020B0604020202020204" pitchFamily="34" charset="0"/>
            </a:endParaRPr>
          </a:p>
          <a:p>
            <a:pPr lvl="1" eaLnBrk="1" hangingPunct="1">
              <a:lnSpc>
                <a:spcPct val="90000"/>
              </a:lnSpc>
            </a:pPr>
            <a:endParaRPr lang="en-US" altLang="en-US" sz="2400" i="1" dirty="0">
              <a:latin typeface="Arial" panose="020B0604020202020204" pitchFamily="34" charset="0"/>
            </a:endParaRPr>
          </a:p>
        </p:txBody>
      </p:sp>
    </p:spTree>
    <p:extLst>
      <p:ext uri="{BB962C8B-B14F-4D97-AF65-F5344CB8AC3E}">
        <p14:creationId xmlns:p14="http://schemas.microsoft.com/office/powerpoint/2010/main" val="7207011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2712" y="0"/>
            <a:ext cx="4583113" cy="1773238"/>
          </a:xfrm>
        </p:spPr>
        <p:txBody>
          <a:bodyPr wrap="square" numCol="1" anchorCtr="0" compatLnSpc="1">
            <a:prstTxWarp prst="textNoShape">
              <a:avLst/>
            </a:prstTxWarp>
          </a:bodyPr>
          <a:lstStyle/>
          <a:p>
            <a:pPr eaLnBrk="1" hangingPunct="1">
              <a:defRPr/>
            </a:pPr>
            <a:r>
              <a:rPr lang="en-US" dirty="0" smtClean="0">
                <a:effectLst>
                  <a:outerShdw blurRad="38100" dist="38100" dir="2700000" algn="tl">
                    <a:srgbClr val="C0C0C0"/>
                  </a:outerShdw>
                </a:effectLst>
                <a:latin typeface="Arial" pitchFamily="34" charset="0"/>
                <a:ea typeface="ＭＳ Ｐゴシック" pitchFamily="-84" charset="-128"/>
                <a:cs typeface="ＭＳ Ｐゴシック" charset="0"/>
              </a:rPr>
              <a:t>The Pantheon </a:t>
            </a:r>
            <a:br>
              <a:rPr lang="en-US" dirty="0" smtClean="0">
                <a:effectLst>
                  <a:outerShdw blurRad="38100" dist="38100" dir="2700000" algn="tl">
                    <a:srgbClr val="C0C0C0"/>
                  </a:outerShdw>
                </a:effectLst>
                <a:latin typeface="Arial" pitchFamily="34" charset="0"/>
                <a:ea typeface="ＭＳ Ｐゴシック" pitchFamily="-84" charset="-128"/>
                <a:cs typeface="ＭＳ Ｐゴシック" charset="0"/>
              </a:rPr>
            </a:br>
            <a:r>
              <a:rPr lang="en-US" sz="2400" dirty="0">
                <a:effectLst>
                  <a:outerShdw blurRad="38100" dist="38100" dir="2700000" algn="tl">
                    <a:srgbClr val="C0C0C0"/>
                  </a:outerShdw>
                </a:effectLst>
                <a:latin typeface="Arial" pitchFamily="34" charset="0"/>
                <a:ea typeface="ＭＳ Ｐゴシック" pitchFamily="-84" charset="-128"/>
                <a:cs typeface="ＭＳ Ｐゴシック" charset="0"/>
              </a:rPr>
              <a:t>(</a:t>
            </a:r>
            <a:r>
              <a:rPr lang="en-US" sz="2400" dirty="0" smtClean="0">
                <a:effectLst>
                  <a:outerShdw blurRad="38100" dist="38100" dir="2700000" algn="tl">
                    <a:srgbClr val="C0C0C0"/>
                  </a:outerShdw>
                </a:effectLst>
                <a:latin typeface="Arial" pitchFamily="34" charset="0"/>
                <a:ea typeface="ＭＳ Ｐゴシック" pitchFamily="-84" charset="-128"/>
                <a:cs typeface="ＭＳ Ｐゴシック" charset="0"/>
              </a:rPr>
              <a:t>to worship </a:t>
            </a:r>
            <a:r>
              <a:rPr lang="en-US" sz="2400" dirty="0">
                <a:effectLst>
                  <a:outerShdw blurRad="38100" dist="38100" dir="2700000" algn="tl">
                    <a:srgbClr val="C0C0C0"/>
                  </a:outerShdw>
                </a:effectLst>
                <a:latin typeface="Arial" pitchFamily="34" charset="0"/>
                <a:ea typeface="ＭＳ Ｐゴシック" pitchFamily="-84" charset="-128"/>
                <a:cs typeface="ＭＳ Ｐゴシック" charset="0"/>
              </a:rPr>
              <a:t>all the gods)</a:t>
            </a:r>
            <a:endParaRPr lang="en-US" dirty="0" smtClean="0">
              <a:effectLst>
                <a:outerShdw blurRad="38100" dist="38100" dir="2700000" algn="tl">
                  <a:srgbClr val="C0C0C0"/>
                </a:outerShdw>
              </a:effectLst>
              <a:latin typeface="Arial" pitchFamily="34" charset="0"/>
              <a:ea typeface="ＭＳ Ｐゴシック" pitchFamily="-84" charset="-128"/>
              <a:cs typeface="ＭＳ Ｐゴシック" charset="0"/>
            </a:endParaRPr>
          </a:p>
        </p:txBody>
      </p:sp>
      <p:sp>
        <p:nvSpPr>
          <p:cNvPr id="18435" name="Text Placeholder 2"/>
          <p:cNvSpPr>
            <a:spLocks noGrp="1"/>
          </p:cNvSpPr>
          <p:nvPr>
            <p:ph type="body" sz="half" idx="1"/>
          </p:nvPr>
        </p:nvSpPr>
        <p:spPr>
          <a:xfrm>
            <a:off x="5510214" y="332581"/>
            <a:ext cx="6186486" cy="2546350"/>
          </a:xfrm>
        </p:spPr>
        <p:txBody>
          <a:bodyPr/>
          <a:lstStyle/>
          <a:p>
            <a:pPr marL="0" indent="0" algn="ctr" eaLnBrk="1" hangingPunct="1">
              <a:buNone/>
            </a:pPr>
            <a:r>
              <a:rPr lang="en-US" altLang="en-US" dirty="0" smtClean="0">
                <a:latin typeface="Arial" panose="020B0604020202020204" pitchFamily="34" charset="0"/>
              </a:rPr>
              <a:t>Largest unsupported concrete dome</a:t>
            </a:r>
          </a:p>
        </p:txBody>
      </p:sp>
      <p:sp>
        <p:nvSpPr>
          <p:cNvPr id="18436" name="Content Placeholder 3"/>
          <p:cNvSpPr>
            <a:spLocks noGrp="1"/>
          </p:cNvSpPr>
          <p:nvPr>
            <p:ph sz="quarter" idx="2"/>
          </p:nvPr>
        </p:nvSpPr>
        <p:spPr/>
        <p:txBody>
          <a:bodyPr/>
          <a:lstStyle/>
          <a:p>
            <a:pPr eaLnBrk="1" hangingPunct="1"/>
            <a:endParaRPr lang="en-US" altLang="en-US" smtClean="0">
              <a:latin typeface="Arial" panose="020B0604020202020204" pitchFamily="34" charset="0"/>
            </a:endParaRPr>
          </a:p>
        </p:txBody>
      </p:sp>
      <p:sp>
        <p:nvSpPr>
          <p:cNvPr id="18437" name="Content Placeholder 4"/>
          <p:cNvSpPr>
            <a:spLocks noGrp="1"/>
          </p:cNvSpPr>
          <p:nvPr>
            <p:ph sz="quarter" idx="3"/>
          </p:nvPr>
        </p:nvSpPr>
        <p:spPr/>
        <p:txBody>
          <a:bodyPr/>
          <a:lstStyle/>
          <a:p>
            <a:pPr eaLnBrk="1" hangingPunct="1"/>
            <a:endParaRPr lang="en-US" altLang="en-US" smtClean="0">
              <a:latin typeface="Arial" panose="020B0604020202020204" pitchFamily="34" charset="0"/>
            </a:endParaRPr>
          </a:p>
        </p:txBody>
      </p:sp>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00" y="1773238"/>
            <a:ext cx="4091782" cy="508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778282" y="1233630"/>
            <a:ext cx="7413718" cy="5624370"/>
          </a:xfrm>
          <a:prstGeom prst="rect">
            <a:avLst/>
          </a:prstGeom>
        </p:spPr>
      </p:pic>
    </p:spTree>
    <p:extLst>
      <p:ext uri="{BB962C8B-B14F-4D97-AF65-F5344CB8AC3E}">
        <p14:creationId xmlns:p14="http://schemas.microsoft.com/office/powerpoint/2010/main" val="5396308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sz="half" idx="1"/>
          </p:nvPr>
        </p:nvSpPr>
        <p:spPr>
          <a:xfrm>
            <a:off x="3017521" y="89262"/>
            <a:ext cx="6061164" cy="3059339"/>
          </a:xfrm>
        </p:spPr>
        <p:txBody>
          <a:bodyPr/>
          <a:lstStyle/>
          <a:p>
            <a:pPr marL="0" indent="0" algn="ctr" eaLnBrk="1" hangingPunct="1">
              <a:lnSpc>
                <a:spcPct val="80000"/>
              </a:lnSpc>
              <a:buNone/>
            </a:pPr>
            <a:r>
              <a:rPr lang="en-US" altLang="en-US" sz="3200" b="1" dirty="0"/>
              <a:t>Circus </a:t>
            </a:r>
            <a:r>
              <a:rPr lang="en-US" altLang="en-US" sz="3200" b="1" dirty="0" smtClean="0"/>
              <a:t>Maximus</a:t>
            </a:r>
            <a:endParaRPr lang="en-US" altLang="en-US" sz="1800" dirty="0"/>
          </a:p>
          <a:p>
            <a:pPr marL="0" indent="0" algn="ctr" eaLnBrk="1" hangingPunct="1">
              <a:lnSpc>
                <a:spcPct val="80000"/>
              </a:lnSpc>
            </a:pPr>
            <a:endParaRPr lang="en-US" altLang="en-US" sz="1200" dirty="0"/>
          </a:p>
          <a:p>
            <a:pPr marL="0" indent="0" algn="ctr" eaLnBrk="1" hangingPunct="1">
              <a:lnSpc>
                <a:spcPct val="80000"/>
              </a:lnSpc>
              <a:buNone/>
            </a:pPr>
            <a:r>
              <a:rPr lang="en-US" altLang="en-US" sz="2300" dirty="0"/>
              <a:t>About .37 miles long</a:t>
            </a:r>
          </a:p>
          <a:p>
            <a:pPr marL="0" indent="0" algn="ctr" eaLnBrk="1" hangingPunct="1">
              <a:lnSpc>
                <a:spcPct val="80000"/>
              </a:lnSpc>
              <a:buNone/>
            </a:pPr>
            <a:endParaRPr lang="en-US" altLang="en-US" sz="1400" dirty="0"/>
          </a:p>
          <a:p>
            <a:pPr marL="0" indent="0" algn="ctr" eaLnBrk="1" hangingPunct="1">
              <a:lnSpc>
                <a:spcPct val="80000"/>
              </a:lnSpc>
              <a:buNone/>
            </a:pPr>
            <a:r>
              <a:rPr lang="en-US" altLang="en-US" sz="2300" dirty="0"/>
              <a:t>About 400 feet wide</a:t>
            </a:r>
          </a:p>
          <a:p>
            <a:pPr marL="0" indent="0" algn="ctr" eaLnBrk="1" hangingPunct="1">
              <a:lnSpc>
                <a:spcPct val="80000"/>
              </a:lnSpc>
              <a:buNone/>
            </a:pPr>
            <a:endParaRPr lang="en-US" altLang="en-US" sz="1400" dirty="0"/>
          </a:p>
          <a:p>
            <a:pPr marL="0" indent="0" algn="ctr" eaLnBrk="1" hangingPunct="1">
              <a:lnSpc>
                <a:spcPct val="80000"/>
              </a:lnSpc>
              <a:buNone/>
            </a:pPr>
            <a:r>
              <a:rPr lang="en-US" altLang="en-US" sz="2300" dirty="0" smtClean="0"/>
              <a:t>S</a:t>
            </a:r>
            <a:r>
              <a:rPr lang="en-US" altLang="en-US" sz="2300" dirty="0" smtClean="0"/>
              <a:t>eated 250,000-300,000</a:t>
            </a:r>
            <a:r>
              <a:rPr lang="en-US" altLang="en-US" sz="1800" dirty="0"/>
              <a:t/>
            </a:r>
            <a:br>
              <a:rPr lang="en-US" altLang="en-US" sz="1800" dirty="0"/>
            </a:br>
            <a:endParaRPr lang="en-US" altLang="en-US" sz="1800" dirty="0"/>
          </a:p>
          <a:p>
            <a:pPr marL="0" indent="0" eaLnBrk="1" hangingPunct="1">
              <a:lnSpc>
                <a:spcPct val="80000"/>
              </a:lnSpc>
            </a:pPr>
            <a:endParaRPr lang="en-US" altLang="en-US" sz="1800" dirty="0"/>
          </a:p>
          <a:p>
            <a:pPr marL="0" indent="0" eaLnBrk="1" hangingPunct="1">
              <a:lnSpc>
                <a:spcPct val="80000"/>
              </a:lnSpc>
            </a:pPr>
            <a:endParaRPr lang="en-US" altLang="en-US" sz="1800" dirty="0"/>
          </a:p>
          <a:p>
            <a:pPr marL="0" indent="0" eaLnBrk="1" hangingPunct="1">
              <a:lnSpc>
                <a:spcPct val="80000"/>
              </a:lnSpc>
            </a:pPr>
            <a:endParaRPr lang="en-US" altLang="en-US" sz="1800" dirty="0"/>
          </a:p>
        </p:txBody>
      </p:sp>
      <p:pic>
        <p:nvPicPr>
          <p:cNvPr id="2050" name="Picture 2" descr="Image result for roman circus maximu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810" y="2299063"/>
            <a:ext cx="8591842" cy="455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19592"/>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2987</TotalTime>
  <Words>323</Words>
  <Application>Microsoft Office PowerPoint</Application>
  <PresentationFormat>Widescreen</PresentationFormat>
  <Paragraphs>42</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ＭＳ Ｐゴシック</vt:lpstr>
      <vt:lpstr>Arial</vt:lpstr>
      <vt:lpstr>Calibri</vt:lpstr>
      <vt:lpstr>Century Gothic</vt:lpstr>
      <vt:lpstr>Courier New</vt:lpstr>
      <vt:lpstr>Palatino Linotype</vt:lpstr>
      <vt:lpstr>Executive</vt:lpstr>
      <vt:lpstr>Ancient Rome</vt:lpstr>
      <vt:lpstr>II. The Roman Empire</vt:lpstr>
      <vt:lpstr>PowerPoint Presentation</vt:lpstr>
      <vt:lpstr>PowerPoint Presentation</vt:lpstr>
      <vt:lpstr>III. Contributions and Life of the Romans</vt:lpstr>
      <vt:lpstr>PowerPoint Presentation</vt:lpstr>
      <vt:lpstr>Life in the Roman Empire…</vt:lpstr>
      <vt:lpstr>The Pantheon  (to worship all the gods)</vt:lpstr>
      <vt:lpstr>PowerPoint Presentation</vt:lpstr>
      <vt:lpstr>The Colosseum </vt:lpstr>
      <vt:lpstr>Roman Baths</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dc:title>
  <dc:creator>Stanford, Brittany A.</dc:creator>
  <cp:lastModifiedBy>Mercado, Brittany S.</cp:lastModifiedBy>
  <cp:revision>8</cp:revision>
  <dcterms:created xsi:type="dcterms:W3CDTF">2018-02-06T18:16:11Z</dcterms:created>
  <dcterms:modified xsi:type="dcterms:W3CDTF">2020-02-06T13:49:34Z</dcterms:modified>
</cp:coreProperties>
</file>