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59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219456" y="146304"/>
            <a:ext cx="11753088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18979" y="381001"/>
            <a:ext cx="109728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844800" y="2819400"/>
            <a:ext cx="8746979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7416801" y="6508750"/>
            <a:ext cx="4002617" cy="274638"/>
          </a:xfr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17F2B66-C852-4513-9D5A-32CCA59B13C4}" type="datetimeFigureOut">
              <a:rPr 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2/5/2018</a:t>
            </a:fld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11518900" y="6508750"/>
            <a:ext cx="618067" cy="274638"/>
          </a:xfr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ABB3502-89E9-44A3-BC39-68468F35D533}" type="slidenum">
              <a:rPr 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2133600" y="6508750"/>
            <a:ext cx="5209117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 defTabSz="457200">
              <a:defRPr/>
            </a:pPr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830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065D36F-2B3A-49FC-ADF0-0EAB617F46F6}" type="datetimeFigureOut">
              <a:rPr 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2/5/2018</a:t>
            </a:fld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4EA30AF-896C-43D7-BD18-44014BF0E90C}" type="slidenum">
              <a:rPr 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548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3EE1819-DDD8-4146-9EA7-2B084BA88F26}" type="datetimeFigureOut">
              <a:rPr 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2/5/2018</a:t>
            </a:fld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B16314B-5C70-4D5F-810E-B55EE225E286}" type="slidenum">
              <a:rPr 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91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85284" y="1423989"/>
            <a:ext cx="10668000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D63B128-3510-4AB1-B953-840B07D756F5}" type="datetimeFigureOut">
              <a:rPr 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defTabSz="457200">
              <a:defRPr/>
            </a:pPr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6C2A53B-B57A-4FE6-B946-3E8CDE45D027}" type="slidenum">
              <a:rPr 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411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33501" y="3267076"/>
            <a:ext cx="9876367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498230"/>
            <a:ext cx="103632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287713"/>
            <a:ext cx="103632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7416801" y="6513514"/>
            <a:ext cx="4002617" cy="274637"/>
          </a:xfr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E787420-DB32-419C-B4D0-7F43E060C474}" type="datetimeFigureOut">
              <a:rPr 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2/5/2018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1518900" y="6513514"/>
            <a:ext cx="618067" cy="274637"/>
          </a:xfr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4F5A9E1-2504-4AEE-BD1A-231DF1FBB764}" type="slidenum">
              <a:rPr 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2133600" y="6513514"/>
            <a:ext cx="5209117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 defTabSz="457200">
              <a:defRPr/>
            </a:pPr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9422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85284" y="1423989"/>
            <a:ext cx="10668000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45920"/>
            <a:ext cx="53848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45920"/>
            <a:ext cx="53848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5B2809D-F85F-4FD6-8D3A-2E465E0152C8}" type="datetimeFigureOut">
              <a:rPr 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2/5/2018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defTabSz="457200">
              <a:defRPr/>
            </a:pPr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521018" y="6515100"/>
            <a:ext cx="620183" cy="273050"/>
          </a:xfr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A07328B-1BCC-40CC-8F0C-8CCDEF0C73CF}" type="slidenum">
              <a:rPr 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65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23385" y="2165351"/>
            <a:ext cx="4997449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400801" y="2165351"/>
            <a:ext cx="4999567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1948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5F240DC-6A0F-48CF-8E12-3A88C4574B8F}" type="datetimeFigureOut">
              <a:rPr 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2/5/2018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defTabSz="457200">
              <a:defRPr/>
            </a:pPr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21018" y="6515100"/>
            <a:ext cx="620183" cy="273050"/>
          </a:xfr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2768188-903B-4BAA-857D-4A860C4AAAE7}" type="slidenum">
              <a:rPr 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66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85284" y="1423989"/>
            <a:ext cx="10668000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321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6916D91-26C5-4A24-A41D-CD3A3B8F7E40}" type="datetimeFigureOut">
              <a:rPr 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2/5/2018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defTabSz="457200">
              <a:defRPr/>
            </a:pPr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154503F-9B22-4E1D-B662-C249EBF26AB7}" type="slidenum">
              <a:rPr 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85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BE2AED5-9E94-424E-B2B1-56429C44A434}" type="datetimeFigureOut">
              <a:rPr 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2/5/2018</a:t>
            </a:fld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44A337B-08D5-4019-A8A5-82CDADC6C8F8}" type="slidenum">
              <a:rPr 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9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743700" y="1057276"/>
            <a:ext cx="4997451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7515" y="304800"/>
            <a:ext cx="524256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617515" y="1107560"/>
            <a:ext cx="524256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2209800"/>
            <a:ext cx="11555275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>
          <a:xfrm>
            <a:off x="7416801" y="6513514"/>
            <a:ext cx="4002617" cy="274637"/>
          </a:xfr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F7812A2-D634-494F-9A8C-B0412B9687DF}" type="datetimeFigureOut">
              <a:rPr 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2/5/2018</a:t>
            </a:fld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11518900" y="6513514"/>
            <a:ext cx="618067" cy="274637"/>
          </a:xfr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015E0AA-21B7-4CA2-99E5-D22AE6941274}" type="slidenum">
              <a:rPr 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2133600" y="6513514"/>
            <a:ext cx="5209117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 defTabSz="457200">
              <a:defRPr/>
            </a:pPr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678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3924" y="4724400"/>
            <a:ext cx="73152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53924" y="5388937"/>
            <a:ext cx="73152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06400" y="249864"/>
            <a:ext cx="113792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7416801" y="6508750"/>
            <a:ext cx="4002617" cy="274638"/>
          </a:xfr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B21B208-5E60-4433-A2A0-531B71657EC1}" type="datetimeFigureOut">
              <a:rPr 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2/5/2018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1518900" y="6508750"/>
            <a:ext cx="618067" cy="274638"/>
          </a:xfr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4254C3D-B6E8-425D-8F16-E95C74E26E13}" type="slidenum">
              <a:rPr 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2133600" y="6508750"/>
            <a:ext cx="5209117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 defTabSz="457200">
              <a:defRPr/>
            </a:pPr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214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219456" y="147085"/>
            <a:ext cx="11747795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727200" y="6400800"/>
            <a:ext cx="5615517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defTabSz="457200">
              <a:defRPr/>
            </a:pPr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416801" y="6400800"/>
            <a:ext cx="4002617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solidFill>
                  <a:srgbClr val="B9BBB2"/>
                </a:solidFill>
                <a:ea typeface="ＭＳ Ｐゴシック" pitchFamily="-8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589B2F9-B813-4351-BD65-155540218EBA}" type="datetimeFigureOut">
              <a:rPr 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2/5/2018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518900" y="6515100"/>
            <a:ext cx="618067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DFE0D4"/>
                </a:solidFill>
                <a:ea typeface="ＭＳ Ｐゴシック" panose="020B0600070205080204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0341BF3-4AF3-463E-9A13-83323F5ED5CE}" type="slidenum">
              <a:rPr 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54000"/>
            <a:ext cx="109728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09600" y="16462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72352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MS PGothic" panose="020B0600070205080204" pitchFamily="34" charset="-128"/>
          <a:cs typeface="ＭＳ Ｐゴシック" charset="0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charset="0"/>
          <a:ea typeface="MS PGothic" panose="020B0600070205080204" pitchFamily="34" charset="-128"/>
          <a:cs typeface="ＭＳ Ｐゴシック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charset="0"/>
          <a:ea typeface="MS PGothic" panose="020B0600070205080204" pitchFamily="34" charset="-128"/>
          <a:cs typeface="ＭＳ Ｐゴシック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charset="0"/>
          <a:ea typeface="MS PGothic" panose="020B0600070205080204" pitchFamily="34" charset="-128"/>
          <a:cs typeface="ＭＳ Ｐゴシック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charset="0"/>
          <a:ea typeface="MS PGothic" panose="020B0600070205080204" pitchFamily="34" charset="-128"/>
          <a:cs typeface="ＭＳ Ｐゴシック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charset="0"/>
          <a:ea typeface="ＭＳ Ｐゴシック" charset="0"/>
          <a:cs typeface="ＭＳ Ｐゴシック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charset="0"/>
          <a:ea typeface="ＭＳ Ｐゴシック" charset="0"/>
          <a:cs typeface="ＭＳ Ｐゴシック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charset="0"/>
          <a:ea typeface="ＭＳ Ｐゴシック" charset="0"/>
          <a:cs typeface="ＭＳ Ｐゴシック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charset="0"/>
          <a:ea typeface="ＭＳ Ｐゴシック" charset="0"/>
          <a:cs typeface="ＭＳ Ｐゴシック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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anose="05020102010507070707" pitchFamily="18" charset="2"/>
        <a:buChar char=""/>
        <a:defRPr sz="23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76200"/>
            <a:ext cx="91821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4372"/>
            <a:ext cx="5433980" cy="386741"/>
          </a:xfrm>
        </p:spPr>
        <p:txBody>
          <a:bodyPr>
            <a:normAutofit fontScale="90000"/>
          </a:bodyPr>
          <a:lstStyle/>
          <a:p>
            <a:pPr indent="0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ea typeface="+mj-ea"/>
                <a:cs typeface="+mj-cs"/>
              </a:rPr>
              <a:t>The Greeks</a:t>
            </a:r>
            <a:endParaRPr lang="en-US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10244" name="Subtitle 2"/>
          <p:cNvSpPr>
            <a:spLocks noGrp="1"/>
          </p:cNvSpPr>
          <p:nvPr>
            <p:ph type="subTitle" idx="1"/>
          </p:nvPr>
        </p:nvSpPr>
        <p:spPr>
          <a:xfrm>
            <a:off x="3657600" y="2819400"/>
            <a:ext cx="6559550" cy="1752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3681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4929"/>
            <a:ext cx="4755747" cy="583791"/>
          </a:xfrm>
        </p:spPr>
        <p:txBody>
          <a:bodyPr>
            <a:noAutofit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z="54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I. Geography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07817" y="1439289"/>
            <a:ext cx="6561117" cy="5669280"/>
          </a:xfrm>
        </p:spPr>
        <p:txBody>
          <a:bodyPr/>
          <a:lstStyle/>
          <a:p>
            <a:pPr marL="1200150" lvl="1" indent="-742950" eaLnBrk="1" hangingPunct="1">
              <a:buFont typeface="+mj-lt"/>
              <a:buAutoNum type="alphaUcPeriod"/>
            </a:pPr>
            <a:r>
              <a:rPr lang="en-US" altLang="en-US" sz="4000" dirty="0" smtClean="0"/>
              <a:t>Located </a:t>
            </a:r>
            <a:r>
              <a:rPr lang="en-US" altLang="en-US" sz="4000" dirty="0"/>
              <a:t>around the Aegean </a:t>
            </a:r>
            <a:r>
              <a:rPr lang="en-US" altLang="en-US" sz="4000" dirty="0" smtClean="0"/>
              <a:t>Sea</a:t>
            </a:r>
            <a:endParaRPr lang="en-US" altLang="en-US" sz="4000" dirty="0"/>
          </a:p>
          <a:p>
            <a:pPr marL="1200150" lvl="1" indent="-742950" eaLnBrk="1" hangingPunct="1">
              <a:buFont typeface="+mj-lt"/>
              <a:buAutoNum type="alphaUcPeriod"/>
            </a:pPr>
            <a:r>
              <a:rPr lang="en-US" altLang="en-US" sz="4000" dirty="0" smtClean="0"/>
              <a:t>Mountainous islands </a:t>
            </a:r>
            <a:endParaRPr lang="en-US" altLang="en-US" sz="4000" dirty="0"/>
          </a:p>
          <a:p>
            <a:pPr marL="1146175" lvl="2" indent="-514350" eaLnBrk="1" hangingPunct="1">
              <a:buFont typeface="+mj-lt"/>
              <a:buAutoNum type="arabicPeriod"/>
            </a:pPr>
            <a:r>
              <a:rPr lang="en-US" altLang="en-US" sz="3600" dirty="0"/>
              <a:t>Poor for farming</a:t>
            </a:r>
          </a:p>
          <a:p>
            <a:pPr marL="1146175" lvl="2" indent="-514350" eaLnBrk="1" hangingPunct="1">
              <a:buFont typeface="+mj-lt"/>
              <a:buAutoNum type="arabicPeriod"/>
            </a:pPr>
            <a:r>
              <a:rPr lang="en-US" altLang="en-US" sz="3600" dirty="0" smtClean="0"/>
              <a:t>Geographical isolationism leads to vastly different culture, gov’t, etc. </a:t>
            </a:r>
            <a:endParaRPr lang="en-US" altLang="en-US" sz="3600" dirty="0"/>
          </a:p>
          <a:p>
            <a:pPr eaLnBrk="1" hangingPunct="1"/>
            <a:endParaRPr lang="en-US" altLang="en-US" sz="4000" dirty="0"/>
          </a:p>
        </p:txBody>
      </p:sp>
      <p:pic>
        <p:nvPicPr>
          <p:cNvPr id="1126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6" y="356735"/>
            <a:ext cx="4613275" cy="615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83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5003" y="556563"/>
            <a:ext cx="6279502" cy="758860"/>
          </a:xfrm>
        </p:spPr>
        <p:txBody>
          <a:bodyPr>
            <a:noAutofit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54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II. The City-States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37137" y="1520041"/>
            <a:ext cx="7356192" cy="4966263"/>
          </a:xfrm>
        </p:spPr>
        <p:txBody>
          <a:bodyPr/>
          <a:lstStyle/>
          <a:p>
            <a:pPr marL="457200" lvl="1" indent="0" eaLnBrk="1" hangingPunct="1">
              <a:buNone/>
            </a:pPr>
            <a:r>
              <a:rPr lang="en-US" altLang="en-US" sz="4000" dirty="0"/>
              <a:t>A. The Polis</a:t>
            </a:r>
          </a:p>
          <a:p>
            <a:pPr marL="914400" lvl="2" indent="0" eaLnBrk="1" hangingPunct="1">
              <a:buNone/>
            </a:pPr>
            <a:r>
              <a:rPr lang="en-US" altLang="en-US" sz="3600" b="1" u="sng" dirty="0"/>
              <a:t>1. polis</a:t>
            </a:r>
            <a:r>
              <a:rPr lang="en-US" altLang="en-US" sz="3600" dirty="0"/>
              <a:t>- Greek city state</a:t>
            </a:r>
          </a:p>
          <a:p>
            <a:pPr marL="914400" lvl="2" indent="0" eaLnBrk="1" hangingPunct="1">
              <a:buNone/>
            </a:pPr>
            <a:r>
              <a:rPr lang="en-US" altLang="en-US" sz="3600" dirty="0"/>
              <a:t>2. Governments:</a:t>
            </a:r>
          </a:p>
          <a:p>
            <a:pPr marL="914400" lvl="2" indent="0" eaLnBrk="1" hangingPunct="1">
              <a:buNone/>
            </a:pPr>
            <a:r>
              <a:rPr lang="en-US" altLang="en-US" sz="3600" dirty="0"/>
              <a:t>  - democracy (people rule)</a:t>
            </a:r>
          </a:p>
          <a:p>
            <a:pPr marL="914400" lvl="2" indent="0" eaLnBrk="1" hangingPunct="1">
              <a:buNone/>
            </a:pPr>
            <a:r>
              <a:rPr lang="en-US" altLang="en-US" sz="3600" dirty="0"/>
              <a:t>  - </a:t>
            </a:r>
            <a:r>
              <a:rPr lang="en-US" altLang="en-US" sz="3600" b="1" u="sng" dirty="0"/>
              <a:t>monarchy</a:t>
            </a:r>
            <a:r>
              <a:rPr lang="en-US" altLang="en-US" sz="3600" dirty="0"/>
              <a:t> (</a:t>
            </a:r>
            <a:r>
              <a:rPr lang="en-US" altLang="en-US" sz="3600" dirty="0" smtClean="0"/>
              <a:t>king/queen)</a:t>
            </a:r>
            <a:endParaRPr lang="en-US" altLang="en-US" sz="3600" dirty="0"/>
          </a:p>
          <a:p>
            <a:pPr marL="914400" lvl="2" indent="0" eaLnBrk="1" hangingPunct="1">
              <a:buNone/>
            </a:pPr>
            <a:r>
              <a:rPr lang="en-US" altLang="en-US" sz="3600" dirty="0"/>
              <a:t>  - </a:t>
            </a:r>
            <a:r>
              <a:rPr lang="en-US" altLang="en-US" sz="3600" b="1" u="sng" dirty="0"/>
              <a:t>oligarchy</a:t>
            </a:r>
            <a:r>
              <a:rPr lang="en-US" altLang="en-US" sz="3600" dirty="0"/>
              <a:t> (group of people rule)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2050" name="Picture 2" descr="Image result for greek city stat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8" r="10534"/>
          <a:stretch/>
        </p:blipFill>
        <p:spPr bwMode="auto">
          <a:xfrm>
            <a:off x="7350825" y="1683417"/>
            <a:ext cx="4322619" cy="408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1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0" y="1439887"/>
            <a:ext cx="11088220" cy="6137166"/>
          </a:xfrm>
        </p:spPr>
        <p:txBody>
          <a:bodyPr/>
          <a:lstStyle/>
          <a:p>
            <a:pPr marL="914400" lvl="2" indent="0" eaLnBrk="1" hangingPunct="1">
              <a:buNone/>
            </a:pPr>
            <a:r>
              <a:rPr lang="en-US" altLang="en-US" sz="3600" dirty="0" smtClean="0"/>
              <a:t>1</a:t>
            </a:r>
            <a:r>
              <a:rPr lang="en-US" altLang="en-US" sz="3600" dirty="0"/>
              <a:t>. </a:t>
            </a:r>
            <a:r>
              <a:rPr lang="en-US" altLang="en-US" sz="3200" dirty="0"/>
              <a:t>first ruled by a </a:t>
            </a:r>
            <a:r>
              <a:rPr lang="en-US" altLang="en-US" sz="3200" b="1" u="sng" dirty="0"/>
              <a:t>tyrant</a:t>
            </a:r>
            <a:r>
              <a:rPr lang="en-US" altLang="en-US" sz="3200" dirty="0"/>
              <a:t>- strong </a:t>
            </a:r>
            <a:r>
              <a:rPr lang="en-US" altLang="en-US" sz="3200" dirty="0" smtClean="0"/>
              <a:t>oppressive </a:t>
            </a:r>
            <a:r>
              <a:rPr lang="en-US" altLang="en-US" sz="3200" dirty="0"/>
              <a:t>ruler </a:t>
            </a:r>
          </a:p>
          <a:p>
            <a:pPr marL="914400" lvl="2" indent="0" eaLnBrk="1" hangingPunct="1">
              <a:buNone/>
            </a:pPr>
            <a:r>
              <a:rPr lang="en-US" altLang="en-US" sz="3600" dirty="0"/>
              <a:t>2. became a </a:t>
            </a:r>
            <a:r>
              <a:rPr lang="en-US" altLang="en-US" sz="3600" b="1" u="sng" dirty="0"/>
              <a:t>direct democracy</a:t>
            </a:r>
            <a:r>
              <a:rPr lang="en-US" altLang="en-US" sz="3600" dirty="0"/>
              <a:t>- all people vote ( men, military, over 20)</a:t>
            </a:r>
          </a:p>
          <a:p>
            <a:pPr marL="914400" lvl="2" indent="0" eaLnBrk="1" hangingPunct="1">
              <a:buNone/>
            </a:pPr>
            <a:r>
              <a:rPr lang="en-US" altLang="en-US" sz="3600" dirty="0"/>
              <a:t>3. center of learning</a:t>
            </a:r>
          </a:p>
          <a:p>
            <a:pPr marL="914400" lvl="2" indent="0" eaLnBrk="1" hangingPunct="1">
              <a:buNone/>
            </a:pPr>
            <a:r>
              <a:rPr lang="en-US" altLang="en-US" sz="3600" dirty="0"/>
              <a:t> and philosophy</a:t>
            </a:r>
          </a:p>
          <a:p>
            <a:pPr marL="914400" lvl="2" indent="0" eaLnBrk="1" hangingPunct="1">
              <a:buNone/>
            </a:pPr>
            <a:r>
              <a:rPr lang="en-US" altLang="en-US" sz="4000" dirty="0"/>
              <a:t>4</a:t>
            </a:r>
            <a:r>
              <a:rPr lang="en-US" altLang="en-US" sz="3600" dirty="0"/>
              <a:t>. Good treatment of</a:t>
            </a:r>
          </a:p>
          <a:p>
            <a:pPr marL="914400" lvl="2" indent="0" eaLnBrk="1" hangingPunct="1">
              <a:buNone/>
            </a:pPr>
            <a:r>
              <a:rPr lang="en-US" altLang="en-US" sz="3600" dirty="0"/>
              <a:t> non-citizens</a:t>
            </a:r>
          </a:p>
          <a:p>
            <a:pPr marL="914400" lvl="2" indent="0" eaLnBrk="1" hangingPunct="1">
              <a:buNone/>
            </a:pPr>
            <a:r>
              <a:rPr lang="en-US" altLang="en-US" sz="3200" dirty="0"/>
              <a:t> </a:t>
            </a:r>
            <a:r>
              <a:rPr lang="en-US" altLang="en-US" sz="2800" dirty="0"/>
              <a:t>(tolerant </a:t>
            </a:r>
            <a:r>
              <a:rPr lang="en-US" altLang="en-US" sz="2400" dirty="0"/>
              <a:t>and </a:t>
            </a:r>
            <a:r>
              <a:rPr lang="en-US" altLang="en-US" sz="2800" dirty="0"/>
              <a:t>enlightened)</a:t>
            </a:r>
            <a:endParaRPr lang="en-US" altLang="en-US" sz="3600" dirty="0"/>
          </a:p>
          <a:p>
            <a:pPr eaLnBrk="1" hangingPunct="1"/>
            <a:endParaRPr lang="en-US" altLang="en-US" dirty="0" smtClean="0"/>
          </a:p>
        </p:txBody>
      </p:sp>
      <p:pic>
        <p:nvPicPr>
          <p:cNvPr id="14340" name="Picture 8" descr="Image result for athens greece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009" y="2837330"/>
            <a:ext cx="4107207" cy="380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8595" y="3284508"/>
            <a:ext cx="1619250" cy="24479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37507"/>
            <a:ext cx="5343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en-US" sz="6000" b="1" dirty="0"/>
              <a:t>B</a:t>
            </a:r>
            <a:r>
              <a:rPr lang="en-US" altLang="en-US" sz="7200" b="1" dirty="0"/>
              <a:t>. </a:t>
            </a:r>
            <a:r>
              <a:rPr lang="en-US" altLang="en-US" sz="6000" b="1" dirty="0" smtClean="0"/>
              <a:t>Athens</a:t>
            </a:r>
            <a:endParaRPr lang="en-US" alt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23305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229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77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6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842964" y="1377388"/>
            <a:ext cx="6379028" cy="5176837"/>
          </a:xfrm>
        </p:spPr>
        <p:txBody>
          <a:bodyPr/>
          <a:lstStyle/>
          <a:p>
            <a:pPr marL="971550" lvl="1" indent="-514350" eaLnBrk="1" hangingPunct="1">
              <a:buFont typeface="Rockwell" panose="02060603020205020403" pitchFamily="18" charset="0"/>
              <a:buAutoNum type="arabicPeriod"/>
            </a:pPr>
            <a:r>
              <a:rPr lang="en-US" altLang="en-US" sz="4000" dirty="0"/>
              <a:t>Mightiest military of Greek states</a:t>
            </a:r>
          </a:p>
          <a:p>
            <a:pPr marL="971550" lvl="1" indent="-514350" eaLnBrk="1" hangingPunct="1">
              <a:buFont typeface="Rockwell" panose="02060603020205020403" pitchFamily="18" charset="0"/>
              <a:buAutoNum type="arabicPeriod"/>
            </a:pPr>
            <a:r>
              <a:rPr lang="en-US" altLang="en-US" sz="4000" dirty="0"/>
              <a:t>Spartans created warrior society (7 slaves to 1 Spartan)</a:t>
            </a:r>
          </a:p>
          <a:p>
            <a:pPr marL="971550" lvl="1" indent="-514350" eaLnBrk="1" hangingPunct="1">
              <a:buFont typeface="Rockwell" panose="02060603020205020403" pitchFamily="18" charset="0"/>
              <a:buAutoNum type="arabicPeriod"/>
            </a:pPr>
            <a:r>
              <a:rPr lang="en-US" altLang="en-US" sz="4000" dirty="0"/>
              <a:t>Ruled by two kings and a council of elders (oligarchy</a:t>
            </a:r>
            <a:r>
              <a:rPr lang="en-US" altLang="en-US" sz="3600" dirty="0"/>
              <a:t>)</a:t>
            </a:r>
          </a:p>
        </p:txBody>
      </p:sp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591094" y="294732"/>
            <a:ext cx="6096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 dirty="0">
                <a:solidFill>
                  <a:prstClr val="white"/>
                </a:solidFill>
              </a:rPr>
              <a:t>C.  SPARTA</a:t>
            </a:r>
          </a:p>
        </p:txBody>
      </p:sp>
      <p:pic>
        <p:nvPicPr>
          <p:cNvPr id="15364" name="Picture 8" descr="Image result for athens greece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9"/>
          <a:stretch>
            <a:fillRect/>
          </a:stretch>
        </p:blipFill>
        <p:spPr bwMode="auto">
          <a:xfrm>
            <a:off x="7370695" y="294732"/>
            <a:ext cx="429577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 for spar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992" y="3969794"/>
            <a:ext cx="4593183" cy="258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85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149</Words>
  <Application>Microsoft Office PowerPoint</Application>
  <PresentationFormat>Widescreen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MS PGothic</vt:lpstr>
      <vt:lpstr>MS PGothic</vt:lpstr>
      <vt:lpstr>Arial</vt:lpstr>
      <vt:lpstr>Rockwell</vt:lpstr>
      <vt:lpstr>Wingdings 2</vt:lpstr>
      <vt:lpstr>Foundry</vt:lpstr>
      <vt:lpstr>The Greeks</vt:lpstr>
      <vt:lpstr>I. Geography</vt:lpstr>
      <vt:lpstr>II. The City-States</vt:lpstr>
      <vt:lpstr>PowerPoint Presentation</vt:lpstr>
      <vt:lpstr>PowerPoint Presentation</vt:lpstr>
      <vt:lpstr>PowerPoint Presentation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Greeks</dc:title>
  <dc:creator>Stanford, Brittany A.</dc:creator>
  <cp:lastModifiedBy>Stanford, Brittany A.</cp:lastModifiedBy>
  <cp:revision>3</cp:revision>
  <dcterms:created xsi:type="dcterms:W3CDTF">2018-02-05T03:00:53Z</dcterms:created>
  <dcterms:modified xsi:type="dcterms:W3CDTF">2018-02-05T11:24:05Z</dcterms:modified>
</cp:coreProperties>
</file>