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95" r:id="rId3"/>
    <p:sldId id="363" r:id="rId4"/>
    <p:sldId id="296" r:id="rId5"/>
    <p:sldId id="300" r:id="rId6"/>
    <p:sldId id="297" r:id="rId7"/>
    <p:sldId id="298" r:id="rId8"/>
    <p:sldId id="260" r:id="rId9"/>
    <p:sldId id="25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128" autoAdjust="0"/>
  </p:normalViewPr>
  <p:slideViewPr>
    <p:cSldViewPr>
      <p:cViewPr varScale="1">
        <p:scale>
          <a:sx n="69" d="100"/>
          <a:sy n="69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D62B9-D3C5-44A2-AA54-2F057B90BB8A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652D3-6D59-4CBB-84DF-EAA56C5F9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D7E91F-3F3D-4E59-8740-F89159AEC9A4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kym-cdn.com/photos/images/original/000/012/743/Bayeuxhammer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9225" cy="68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76200"/>
            <a:ext cx="5257800" cy="99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“The Middle Ages”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4525963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3200" dirty="0" smtClean="0"/>
              <a:t>D. Invaders </a:t>
            </a:r>
            <a:r>
              <a:rPr lang="en-US" sz="3200" dirty="0"/>
              <a:t>like the </a:t>
            </a:r>
            <a:r>
              <a:rPr lang="en-US" sz="3200" b="1" u="sng" dirty="0"/>
              <a:t>Vikings</a:t>
            </a:r>
            <a:r>
              <a:rPr lang="en-US" sz="3200" dirty="0"/>
              <a:t> created chaos </a:t>
            </a:r>
            <a:r>
              <a:rPr lang="en-US" sz="3200" dirty="0" smtClean="0"/>
              <a:t>again</a:t>
            </a:r>
          </a:p>
          <a:p>
            <a:pPr marL="342900" lvl="1" indent="-342900">
              <a:buNone/>
            </a:pPr>
            <a:r>
              <a:rPr lang="en-US" sz="3200" dirty="0"/>
              <a:t>	</a:t>
            </a:r>
            <a:r>
              <a:rPr lang="en-US" sz="3200" dirty="0" smtClean="0"/>
              <a:t>1. Scandinavian fishermen; sacked cities to steal resources; spread fear all over Europe </a:t>
            </a:r>
            <a:endParaRPr lang="en-US" dirty="0"/>
          </a:p>
          <a:p>
            <a:endParaRPr lang="en-US" dirty="0"/>
          </a:p>
        </p:txBody>
      </p:sp>
      <p:pic>
        <p:nvPicPr>
          <p:cNvPr id="21506" name="Picture 2" descr="http://conzervative.files.wordpress.com/2013/08/vik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49" y="1828800"/>
            <a:ext cx="7882101" cy="475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2188"/>
            <a:ext cx="6705600" cy="1285612"/>
          </a:xfrm>
        </p:spPr>
        <p:txBody>
          <a:bodyPr>
            <a:normAutofit fontScale="90000"/>
          </a:bodyPr>
          <a:lstStyle/>
          <a:p>
            <a:pPr lvl="0"/>
            <a:r>
              <a:rPr sz="44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sz="44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Start of </a:t>
            </a:r>
            <a:r>
              <a:rPr sz="44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Byzantine Empire</a:t>
            </a:r>
            <a:r>
              <a:rPr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745" y="9144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5715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Roman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Empire divided into East and West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5715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Western part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fell, Eastern part became known as “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Byzantine Empire”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49424"/>
            <a:ext cx="7077859" cy="4358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57200" y="381000"/>
            <a:ext cx="9448800" cy="2057400"/>
          </a:xfrm>
        </p:spPr>
        <p:txBody>
          <a:bodyPr/>
          <a:lstStyle/>
          <a:p>
            <a:pPr marL="77724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</a:tabLs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C. Moved </a:t>
            </a:r>
            <a:r>
              <a:rPr lang="en-US" sz="3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capitol to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Constantinople.</a:t>
            </a:r>
          </a:p>
          <a:p>
            <a:pPr marL="77724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71500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D. Center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for trade and Hellenistic culture</a:t>
            </a:r>
            <a:endParaRPr lang="en-US" sz="3200" dirty="0">
              <a:solidFill>
                <a:schemeClr val="tx1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onstantinople byzantine emp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315076" cy="42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2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70" y="228600"/>
            <a:ext cx="8802379" cy="1600200"/>
          </a:xfrm>
        </p:spPr>
        <p:txBody>
          <a:bodyPr/>
          <a:lstStyle/>
          <a:p>
            <a:pPr marL="0" lvl="1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3600" b="1" u="sng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C. Justinian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mperor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who retook most of the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Western Roman Empire. 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3074" name="AutoShape 2" descr="data:image/jpeg;base64,/9j/4AAQSkZJRgABAQAAAQABAAD/2wCEAAkGBhQSERUUExMWFRUWGCAZGRgYGR8fHxwgICEcHyAeHyAcHCcfHCAkGhgcHy8gJCcpLCwsHB8xNTAqNSYsLCkBCQoKDgwOGg8PGiwkHyUsLCwsLCosLCwsLCwpKSwsLCwsLCwsLCwsLCwsLCksLCwsLCwsLCwsLCwsLCwsLCwsLP/AABEIALsBDgMBIgACEQEDEQH/xAAbAAACAgMBAAAAAAAAAAAAAAAFBgMEAQIHAP/EAD0QAAIBAgQFAwEGBQIFBQEAAAECAwQRABIhMQUGE0FRImFxMgcUI0JSgWKRobHBM9EVJHLh8BZDU4LxRP/EABoBAAIDAQEAAAAAAAAAAAAAAAIDAAEEBQb/xAAuEQACAQQBAwMDAwQDAAAAAAAAAQIDERIhMQRBUSJhgRNxsTLB8CNCkeEUM6H/2gAMAwEAAhEDEQA/ABJUkE5SDsF8nz8Y8mbLYhww2A2Bx55D6T1LEPY6bDEolsbdRgxNgcuPOHYKssyxoJ3DqO9zrf4xrWWeOzdRdbsQdcp1/ljC8vRuWEkssuuoY6fyGCVWI1VV2H0C/wDQYO8V+nkH7lWWgQlbma1vSQx7ef2xJC4U6FjfXXXE7ghT6tFWwGKjSm49a/Rp7+cLu3ywkRcTr2VVYMMpYa27HFmkVxfJ+Kc2a3bL4GIFiYug9JiVb6ai/bEE8kiRMYgULSA2Gu+l7eO9sNjHL0ouKu98E1RxlagtAZOjMSMrOPw/+knsffF31RrHG0hk6ehs11DHfL7YH1XCAHNSsiMGISSMDUt3YDt74vQplve1r6ADbGmvJQj9OPyITzlm/gx9JuBoW1H+cYpkBbKAS1zZRucWIrMbgb6A42o6PVXOZYyfTKpI9V9Rf474ywg5sOUkgdUcJkjljlXPYXDgm+b2xs6LDH1KzOiFtwp7nQD3GGLh/HWEyCREWElt9SCO7E4L828cinozaM1AJFjl9Km9szX7DGyPT7WQl1PAocvqs3EGpJ4zkVTKhO7i1wfi2C/OfKt8ksahURT1ED5TrazKBrcYBwPO8UsP3lHkJXPLGvqjQHREb3ttinxzhjRWqGmnlLKUBLfQNPq7Ww1ulCeMXZkUKjjl2HfkLppS2gvnznMrtnce+vY4SPtJ4nJT16TQSRmyg2Fiua9tV84GLJIqlowyTBbCRGt33I7g4jp6Kicq0qvma5lbW2byB/jDkknd747eRLu9fv4GjlTmqpkrmWoKZJ0N0cDIW01XsPjBn7QOJJDR9RI6dnzBWykAhR7DCTSLGidMN1F16bEfSTe2IeGcpQyRMZTndCcxVjY98BWlThJ5rj2DpxlNeg6Lw3kqGpo4nN4ZZFzAqbjXa+FqeiVJ3g+8xmaEerWwPsB5wMpuPV0FkjqEWICyZkvlB2A+MBeYqaaWeIVIj9bi86W9QOlz4Pziv+LGSu+H4K+rJOw1TStGoVwbkZjffXY4gjo+q8chuHQEC21j5x0zmzhFMaIuyFzBGpjKi7Gw8DfvjmvB2M04ip5A5y5zGRZiPb39sY5dPKN8B8aifJZMdm9R0O3nEvDOLNw+V50jEzZDpa5t/CewxFfX1XU3Iytv8Wxr96yMiakudD2+MIpzcHdByipKzAPF+OSToJCMjy+oZdB/9cXeFVSqFAZpGtvvYe/jAPjWaOqVwfQGsgC6X7gfvi/BVOwZVtGC4LyDsNyunfHSrwjOOUeH+Qabb9L5X4DTqLpns2b0uAbH+HXEKUWQKGId1ueoewHY+dMRVsmQLYNIGNkKi5uO58Yknp2kGVwwTL2A1J3ucc9XX2CZcziT06Mu9xjWUlWyDSy2+m+mK/DKELfMLKo0AOtv84zFXRlTkLXt3bUfzxTW9EIuI8NjmRrMZJFFrDTXtfG5jZVVCzBsoJ1/n/XEgpDmJRbZgMzZt2G/8xiG0alldczKfzPqAdd/GCy1YhkoOpKqsACQxPucWGhLEZn1Q+k+cekjYHZQw398TMjFhcDQX/nhLYRDPOFYWcAHv4/7Y1qqRpBGWKnIc4AG+mhxpDSZYj6AXYnbwTjJaNWuUPosoUNqL+cXHX6SE8c72DNksTrpjQKApIVfQe+K9HSsBIrgj8TML9l8Y0rJENo7FQzatY4mKvYiJ+G9QKFsAWuT7A98VeIyuGLKHaNvSHXsR/374uVfEFDN3ksAgHcH+mCPL1TAtSFkRyFTK6MPSL97fPfGzp44p1GVVdoqPkEU1NkSxGVybnvf98W47sR7nv4OHniHL0Lo6IMlrZXGtj4+MItTEQSkitmVtNbXt49sZJXveRFa1kMv/o2arX8JkijT0str9TTXXti3PxWB6GWFSM4UoIvDDx+43wr0HN9VHK9LSE5nGYhxcC+5U4VkqYIp2DzFCXvITq1/P8+2OpRpRk1BO2rmOcmllYbeA1s9RGHmUKw9JAA9VtPVfQDGnMfFFytllIWKwaOMaXPY20JwvycMrp2aGKZegp9MgOUMG213OGj/ANPnhLU8csBkimYAyZrgSHswtgI5xqZp39lwMljKni1b8ilQVtSJmNJTSKkiWF10J8n2wZoErlNqpFGmiHTfzf6vjDDxXi6U9ZTuJlCQhurD3K/qAA3GBvOfMa8QSMUVPUM8UiyKxQqLX213wxxz9Tsr+wOVvSrsoce4O9KqvVAIGNgdgRva2JJOXZBGJSnTT6s8hsovtb5wY5zet4tTQxmk6CdQMxdxm9OhsO2Mc01XEKqiNFHQhVKhc7SAllTYgdtsWm7Wz/HbgHHviK9by3PJCVgAKm5Mi6qf3wO4RQ1lKjpGUZSdt7k76jbDvwbnCSl4eKV6NsyIYwVYFTfuffEf2ZcdgpKF0qI5RKrM7gpmzA7ZcDK873knfzYKPptZWEkrWQKBIgkGbNlO6/viwvHaOQGOQNHrchx/YjbXDp9m/FqN1qHqpk6jyEqk17pEL2FvOPcC5eh4qKhoYo440lKJJvn/AG7fOLqRnOKjLt41YqnKMJXjp++wfTc1yI5QT3UJmU3BUjsB7j3xd4MlOJRUZbVEn/ug2B/YbXwm13L7UbMkBWTKSsoJupF/SBp6TizwPmMCRYLdKTVQH1XX+LFvBU9N37/Yr1OfCsOHFagT1LRmjeYwZS08W4B7fxWwAqyHuyg5QxsW0274Jcn8yHhi1C1scpuc/VXVT4AN9rY3l5khmo5VdeoJ29FtAgJ0/fCatKDipJ/IynOSlZgGtj6mX0qcrBwTtmxiWZZZmdlMWchTcWQsPzEfGmGKblN44zMCgVVy5b6//uE3mCqkzhHByhLj+Jvy/wBcTpNp0n8B1Hg1NBWCgKEOhvY2zE6EdwB2+cS1zZj+HJrcAg6gftiOk4qZgtlRTks2v09rfOMUqgRhQdVfVh+bGOSxe+w+aWWiyJLG+dCLbBTpiJsrAq2xO4Wx9jieSwFwLXI/qcVZar8UxXvN+Ugen98Bt8AGss4i0z6XsBbVrg3wX5V4fDNH+LbMugzDcX3/AGOmBv3HM5aRgxFgbC3/AJ84tIFiT1vlGayk9764Jb1FXZTdtlaCoXqSIQeooBN+wIxKXsE1I1198CKmRieoga7lUa4tcDffBGT1OAuayjuO/bC5RtsIsEbZSyje+KDU8SlnIGYsDc7k+R7Ym+9ExlidblCTiGhoEjcsvqVFN82t766X2tio2V7lskq+ox9LqqW+o9z7YsCQ3C6Gyg4yg9AIUEHUe18aQQXJvpc6nbQdsVyrFo1lklRUTKLCS/pAJA3B1xeaZ5qkM7IQ9gzEZfTvsO+BVTxfJPliylnW9ybiw8e+LMMTOQ5iYEfnY3Gvm2N004UUvINTdVpdtD7x7iiw0h+7yKSxCAdvf98IRrs8pDMWZf1eMGOD8egFM0csWb1kqyjS/bAjvfL6rG3n9/bGWTvyRAupepjkZoHCKwyqxGoBOtvAwd4J9l3TjeolIqJAhkSPu3z/AFwY5I5Viq4nkqA0kjHIwDWVFtuMCKLm2shR6KJkMaFkjqzq2W/0+5G2OhFau3rv7mfbdkthfjvMlBPw4L1F6jqOlHGLOkoOwHsR3xFTVVbURx/fZLNGQwVBa1ts/YnvhWopKWnPRjiaqne7MYwC997k/lt7YFHmSasEgZ2jjjGkcZ9bkmwBbucRRnU9MFaPl/sH6Ke5u7HniHNVLTuTKYWkcWOVczHC7U/a2IxlhSQ209Ryj+QxDw/lbonNlYpComlul2djsg72HfGnAeXhVOvVhyWZzKWFiS/0geyi2Grp4Lcm2LdaT4SMHmyuLE9NEFuqM929J7aa4KUfEa+WNZI4o2JU+QAD/FtjfhvKdVEwdWVqilLJ02B/HQ6rlOxAXBnlynlLs0GaBN6mimBGUHd42PY72GCdOnykCqk+7EmbjDowSWmYEHZZL+o+3vgxT87fdnVJoZ1Y7INSB59xg3zRGv3mOZKdZI84EESACSWQfnc/pGJJ+BPXVUlSyfdj0VjCtqbrq5B2AG1/fAunTkt/+BfUmCaiejr1IJRnU5rOMrLrqGONZ6KWnDHh7PTZxZhfNGx8gj6T8YD8U4V1DJIsRcoxMyrswX6Ev3uNTiF+MmiymAyAMnVankN0W/byPYYp0Jxd6cvh/wA/Yn1YvU1/gc+R+PUtFRSxzxH74SWdJBmad+2Q/mGAtVyqa2nDzxGGpe5VQLKB2FtwfbFHh/O8E1urEwd7hb9m8xt+Wxxd43zTOKWOnuxkkYJ96Zh38gaggd8S7k7SVpfzgjhZZR2hOMM8TGCfO6W0BJK/I9x4wxUKIFWNQbC1/wBsM3MfJ0dBSxNLK9RmsFW40Y65gd2GuA0htdh9RFvjCOrnpRYVFLbQxnmJ+kEI/wCsW+oDYD3tgXxfh0uVa2NbLGDaMjXL7+SN8XOU+JxRGUyAs1gVzC+vt4xf4hxLqQSMoY9TQkW/DB7kf7YTSbUk7hyV00c64Hx5Mzbl8xY6EA37G3jBeJXvmJXM+yp9IH764G0FUHlyQst8pViy2GncnuTgqi6gALmGm+GdZFRn9y4O9NP4LHpvZiBfTfEX3lA7RqfUpGpB2+fOMCnLAhggIbQ99NcTBnLspy6g+odtNNO5xjS7BMrVtZ0umwUdSRgiq5sGv+ZvYecCuZ6I1UojzJCYhZwWJRj+pD3FtMGuEVdLXRPBPG8jxoA0mitnF7Zf0qMQQcnyiECjlWSdWtIkmUlFNyP5nHVpUo0/v5MkpORtUvmcqZFUKQRp3tiZHtdwwYtbHs5sbqoLLqB2OMxnILZdAB++OQbSHdghI7N84zG4YSEgi7202xslILL6B6Sb3O98RwUhQmzek3fJbQHE0yE0cgvoGAGm2mN6c2yga63JO2IKmZ1ic2Dem4A98YhTIVZmLXQ6D9sSMb7Dp7mkCahEeYjRZM/oZtPkA7HHQOTePwRCRJG0JBsVvgZxNUmo1KC5RlOotga4kzEhVubC2v8Ae2NtdpOK9hC22/cM8b5ijZGVKZBYmzDv8DADPnJzLlsvp13vgnxHgEqKOrGyqLNcbfzwNimCtIXF10y6ajyMZW/IxGZllSEiOZkunrtsy+D4Nu+A33ySalkSmj6caW9IN5Cvf4B84Lz0meEpqqsLDXztvitwmmThhEscyuxNpIGP+olvynyDjd0jjJWluwiq3HjuCOMcJSlJ+7mVSkYErK2ud9kJ82vpipw7gUwliIX0n8RSp+rL2+Qd8FU4yuaBBGzu8xneMD6r3sDffKNvjDDwmjpnlWAQrLGzZ7CUl8x3vp6QPGOg2ZkkM3KfCHWbql8wqEuCDcRuO1tvnBbi0l/WAAScmXTRvzFiOxtphK4/XzzuaPhasRGfWYzZFvplv3t3OAdJxTiHDndZ6Z2ik+tQCQ1u4O4whrLkYnbg6tFVFwMw1QXDDcC9rX/fBSckIx0cWtc+B3vuTjm/BvtTpHQIwaF9vUL7nuTqABh1rOKKKWOZWR1Lhc6NuNrHxgLNclXTejWhgUSXN7kEgr9XuB4wToTcEZWs2n06Mvf/AL4Dcx8fpeGgSzyFpT/pxqbsAfbxjm9XzjxKuqGkpIpowqkaXAUHvb3wUYd2SUr8DDzrwKokMYgkUMkl8iDKnTH5n8kYC8wK/TEZZZEnKjq6XksfUUFvpW2NKbj1fTVMcXEmKxutg7bKPkefGJuO8HjiaVhGyIWVYWZrpY6nIL3AbuMMi7aYLV9iz/w/700shyrEikQpsQex272xng/UjIhqkBV1zAN+byp98FuKV7moCBbxnKzwqPU4UH1e1tLDviOtqUljkWAdWeoAN33p1U+fym4wc4qcdlQm4O6LitfLHHN1Y1uSkhuYidlXvoMSmMKLaer+mKHBETKJNQz/AFk7lhpgg7HMRbMBYn/zzjj9RJudvBsgrIiSJ9848DTUe2NgWKuLM5IIUi40t/g4IDlyeGMyBWAZs4kH5Qe3tYYq1FexmEbszqU3XXX9ttMDi1dou+wcYCYqdXjRYcwAe+pIvfbtfEk/DUMR6UQFyLtmIOh7D4x4UzCnE+fPGW6ax2tkF9x598SoEBKBiWNrEXIH+Ma+rk7xa8Iqkv6fyb1kcWRja2wF73HbEi1McZzSsI0AufOg7e+KtXZL9SRmVHBLWAsewPtgbScPl4pxBVy3iRbhr+mw1Jt3v4wmjRc3d8ATnivclWifiR69On3REBR33aU7iwG5xak4asIKQzGCUEdaaQ6OSLhRfc9z4wwLxqJahapqgxUCelSqWMsgBBU6aDCtBwSbiVQ4ieOWGO5QNpbMQdffcY6S0vYyhFWZgGybnLfz7/GMxw2lLFSEtlNzufbGsSxBfRm6dttbg98RVGmWyMxP0gm2vk44feyOgbRQMp/08oU7liTrtptjCRFmkGVlKkA66Hxp8YkoICq6ksSATr3GMwRC5PqDubue2n/bEbWyySoNiDkzALYgY9TKFKbgHb2x4DQ6sR2xFwqnKqpZmLakhjtioh0/1opnZwDKqrJYtqQ2v/gwVp+MujLHGTl+ra/q9ycVabiEqrNSBHdADICovqTcg/GLbUsoRZWjdYiNGA3/ANsbep4i/YTa0pfcLV/ODNB05goBI9YO3zgAZw18rgg7W/viEm+RhG1lzXDDe/kYlpClvShXvtbGR8XfIXBsaf0AasbD6jv84HcciV0AsmUsob0EsoB1yeQdsE8pVNLk+52vj0DEWYfUv7jTB0qjpyyJOOSsV2rQ1VJXRoIxBEF6boczD9Wn0g9jhu5O4bLLTSSqYoxMpsiIoyKTqepuWt5xry5w6GphlaQu0kiNHKNjkAuB/TFz7P6SOWgjXK6aydME7AGwLeSB2OOn9TNaMzjg7MFycZSkHTEppaePURxJmll8u3db+TgRW83QGbp/d6xXPqLdW5yHZghNj8YbouX0pGLJmlMo/HEoBaVe+U9va2F2q4VChLCo9LLeMNGfvCLe/TB2IO18ROILTJpOFUlU6GVI5Va2WdB03Q9hLGPO1++L/O1DFDQGNYljV3T1BrBtdSF302vjZuES1Ei1bxrClgqwWs7oNma25G+uLfPygUyWCynOgRW3JJ/nbyMTggrNy3AJWmV1KgD/AJiobNc22RT9VsTtzvSRZc01YQwASQRhFPvl/MBgxwzh80LLUTUiVC5MqhDfIvcBOx98Cq7l8T5SlRE0aFhBnOV6dW3VlP1Wxafkj8Ivf+paeoBp5ZFrITr1AmV08HL7e2BvM6iHhxVgJZBMmQt+m/pJPbDJQcvw1AU9NstLEFSVBlZ3G7W/MD74Ec4Tr0adLgBp1Gcj6hfUEYG6yVi+zEs08jQ1EiMOoQXMoJAun/txn81tjbfGsPCZOvE5Is8IaQjS5bUXtue+Gjn2qjiWlp0Xowu3UsF0sCLgfpv3wOq5FLsUN7NcZdvYD2tga9dxhruSEE39iCFFDMo1Ab+WLS2RQ2casMw+Tt/LEEcqKSBcM3rN/wC+NZgEMasALtfN8d8cxbZpZ0LmTisIoXMEhYnKp30839sISB8jSWWFTorWsGt7n3w6cjQh0kYhHDnLl0sbd/fAbn+eJ0yIUEaqYwm9mJ1ONOOVvcWtAmrqqc0MEUDXlLXKjXW/q/fGIw6xDYMfynfAfhdZdlyiMZL2I/l+22LdC4Y3YHqi7lje2vg7Yd1tnK3ixdL/AK17srczU/pSNyypLIFLAXsT5w08Lpkpa/oRhwfu6hHtZbLqze51wq8UiFQou5Rifw+/te3+cYi5kmEv3Wuf0Rxsgl/NZu4I9vOGdNZ08e4irdSuHa+Woo4HSapp5IAS0KugLZidGCjcnGnJshFdUgDp540kIK2NzvoNh7YHcG4crIrwRRVDRyBFllk/07ndwf6dsFuVAE4hWGTqlvpZrXUsDqFPj2w6fDAXJCculje5uQMRBzZgS1zcoDviWSQqCco0OnnXFWqeVE6g9Tg2CAaa+DjiR3Y3EpmVBdr+kW974jhq1EYLyEam9/6Ykp55TYSIFY63B0HtiW5F/StrZhfE40WYSpFxZwRfQWxAmjsAhupuXP8AbFxKoEjRbsL2/wB8V2kOdbp9QI+CP7jFLRL9yL/1I1KZGgYCKQqDbcnvqe18dP4rVdWgPqWINGCuYjceB4xyzmGnIgjmyBui30djrbbvqcXIqqaU3kj7bsdF8ADG9yvRTXYqrH+pfzsqUlW72vIAWF7Wtt2GLj7A39tcaPTZgC5F12sNj7YzAUN2U+q+qm/bc4xtN8FmhY2IN79iBiaGoenjYRNlzmxXu572J2xHVUwuGkZ0F9NDYn2tqTi7xPg5gcmR1YkBY11BGlyxHbQ2wcIu2QLe7GOAcYWGpuxORrq99bkjzg5yHxtOk8cg/wBKV2Wx7HsfbCVUSOkRbW4O1hYDFr7Pqm1TMpK7iQE6XuO+NFFvFsCpZtXOmT1oZwVOawPoJ0BI0sfAGMpDBcuVjRiq2JW5B72+cV/uZkNtPV+nufPsMRT51ZYInBdntISPpI2ynwP84apPmwOKekW+IVQIST1D1HKT+a24Pgd8A/tDzZadsnpE4bNsLkDbA/hVagq2jqKvolHP4F7hlGxB2vglzfKkiQxuHSFqgAO50IyjXBq9tguyaSGnl2ocRIS6lLa2+pTc7+b4iqeA0pkVzCl7knL+b3bwcDOSeJt91KZHIV2CvbUgH+o98Ty1DSEuAMuW5Uf6hHf/AKcRz0VjskjqNTGCqmMHKV1sD584TOPFH4hSrIVESFp3PYBRpb3OGCaqVEvqSPUuXQkHt7m+OcvWyPUTS9TKq2TKyg3He3g4qHeTJLWkEeYq962o6qH8CMWQMNQn5ifnTTEUsqg2BPYqAPpB8+2K9JVRyL1mzdMXuBv7afON4ZVlYshGdVAbTUD38YyTvJersNTSkZIIGRCGLaEne2NpVCWzBpSRbXXL5x6Vi1wnpa4BJ7D2xtFHnDlHLMN9Nh7/AO+FLyExk4dS08nQ+61AzREnLtmvqf64EcZ4SHro/vaLFTm5dV0zE7EHDPylw5chkEKq1sgYbkefbCr9oJZ5hKjiRIrRsjDyfyjvrjf00VKeXZCqnFlywMvD4oppEiH4Jays3b484umsAOSS75RYFF0184rU9QGVRoVjv6SNR/54xPS1WUsuxZr5e4v3OM1aWcmx0ljaK7FtmEYAsqqo3Owwk8x9SaqcoSVGUFvyrf8Avh3FMCLH1BrXvrgPxKgaayZ0XJqoAtcjsfOL6aooS2Lqxco6C/L/AAWOSomWZg5VUQxJ6cyjUSad74cqaIhSGPpLXUaaW0P9cc45ZapgWaNTHC0m9SwLMB+hfHzg9yXXdWneBnPUgkK3JN2B1za++NkrS2ncRG69LKagG3fTX3xrXTqqMTcBSNf9sawtmjUZrAAA230xmqUMFFmYEjbb5xyOGbCaYW1JAuO+2K41vmIK7DxiWojVr5hmW1iMZjSy2VBYagXwKsuCyNCEQM6j0dxpcdt8ZjIPYgscwtrYYxxWmMsT3bKujWG9xrb31x6nqWcpqFLekC2ug/pg0rrRRs0RLt+L+E65cttmHv2wPsIcsUslmBuQz33Ot/22wXpKYyoPpkRmIJXYkHQ6e+EzivDDDUyRMD6hclrktrfT42xv6WDk3Tnq4utV9Ka7DczqTnSxQgWI20737406GS8gJZ2tmF/qB7DFKgiAllppJWVBGDFGvvvr21xZrJbRqsTIrqwVSwvpbVm8WwE+mcKv003/AKKjWvDIfORuIQBXFSypKrfhrNplXtlvv84WOZeIrPWzSRgsosLk6XH6cJlLG71iRGcu1iWLi4Pf0nxb+WG3hFA0r/d4VGdzmzNsoG/88N6iDjamgKbv6wVUNoFe6hu69vnyMQxOI6xH06brka+hNtsOHOHK6Q01MpkBk6n4j339vgeMJ3F6fPGcoGZGDrc6ad/5YVG1NqL7/uG/UmzqnC+JhoVcD0MuR0Ua6aftilxnmWKnJcooVgELtre36B5wE5S4uZUSRNEk+odsw0uT21w0R0VI7rJKgci9kOqx+47E4dDUrMW+BVSeCeoY1EUMsbt6ZB6XXsDpt73xvy/y1mWYV88bqGtArSjQA/UddNMCpfuQnkBiZmzDMsZ1b2vt74tUfDaSWoEYE8RbS8w0/bz4xHN+Biil/cX+E8wM0jRdQBFOXU20G2Q9xhiiiaxIH/2H5sDKzk6gyGMRM7J3D+o+/sN8R8PrJAhUWEUb2jJ3I21PfAyQKZDx3igiQvKMqxgsDYdxZQPe+EvglC7AIgu8jZgG/OTrYe4xe5u4gKucRrd0iOaYj6b9gPJxa4IAzwoDktID1O6/Hi+2Kk0rR+SltNkMvD5JmdGUCT6XyaBLbXtscMFDycz8NUwr0Zrt1AbHrAHT1YL838MRUeZQ0ckjWcA26gt9WAtBzyaemETICF0Qk73/AL2OJFKMnF8Mp3auhXqpyguV/E26fc+V+cPXJcKJTSGVOnJu6uNk7fOBHKFMZKppnXPk1BtpnO2GjmJ42p5GlJQBCWcbqB/fCUktoYxE5v5oSnqFlpZWystgob07akjtrhUoOKTO3rIlA1S3djucUKyaOeTLZm11kAtmXzl+MMfDKFFvJGCsSj8O+58k42VH9Knj3ZKW5ZvhcFiemLRvCpyMfUX0NsRzOwkhUEZnUh3t2A/ycazVBD3sLkZmC+2LjLHIn1ZbjTW2Oem1yFyQ0EckaBJZFJZjlddbD47YkioigZQM4Bv1SRe/xiJaOONbwBRJ5JIU/N/ONoLv65NXJuUjN1+cVLyi1olQZVJL5rb2B298L/GZHiqs8ZN3j9Wtr2I1thlNSFzliEC/Uvt2Y+2AXNVOhWKZ8xBGUGM6nuD8Ww7p3aa8MCptBlGyv9Ki4uddvbGkJbK4VrZScvv3xiSD0sAgtvmJ3/ziYQXK5VGoxlvYcQwVVybkE5b7d8SxuDb1XJ3xkUxzFrAaWxgo2guosdDgNdiFSo4chfqZnGSxQA6Aju2K3GqQsqJG6IZHuZGJHzc9gcFJ4DZxnBLDbGKmlZwFYRsijUW1Pt4w+nWxkpPsDKOSsVafhTUyqlPUXV9epE11D+BfUi++KPEpqpEMklopkuCG3kVtypPY74I/daQIpkX8OINZQxUgnsLa3vgUlM9VLnrOrIsaXhXcZf0k+cdj/kRqQUrNNP5Zi+m4Sav/AKKUvFEp6uF8/UASz2FyL9vfDJVV9KULQSrnYeojc3+mMA6XPfEsVHGQxEQUFMwunf8ATfAyr5ciqUfpoI3BBuDoT8d8LXUJVHVlFr3IoJxwjI34JBJCWaWM9QelWFiAGGpPxg1wbjL0comCobKVbU6j298LlLWSwJ0qlho4EbA6v/Cf4ffBeJgWcZTdTtvv4xk6irPNTdmuV9jTThHHFBbjvMQrsgMRiWIkgHufPxheg5gpuoqPmfM4VsmwF7HNgZx7mhoy0MYCv+dzrp+keL98T/ZrTNPMoyKI4T1JH/M/YL8De2HU6Pp+pP8AwLc94xHXjnAzRT9amgM1HP8AWsRvkI0GnbHqDixrEyI6KFNixOUA+G98OTNIkLmnYBQC1lAuxPjxbxhL4rycKxWnoWKVJF5Im0SUjdrbBsEkpA7Qe4RyDS+sPNmNxfptl1PvizW8AgVWQVMq5TpeTOdBoBpob453JzPWRZYKmkfMNxGpzG22o0xPTc4CNljRHBLZnDRFmUnzp/bB2lwT083CXGK9qUyShhfL9bH6vn58Yp13F/vcdLBAmsthKyaWJ1IXvt3xJXcJCSrVVb9YZc0NPaxa9/W4P0qOwOJuRqHqzPWSlgWJSEjQAA62HjtgLKKuy73eha+0jhyUdRT/AHcmNMpBVTrodSf1E4n4ZVCpiZomI7Fb2bTa/jBP7Y0LxwSqAMkuVj4Pb9sc9EvSmDJfKCDLkuAw8/GCnS+rDXKAUsZew5NUTSsrO0jlPSczbD2xGiKc5W7flCna/wDDfFynnV16kZBU62Hf/vgHxPmaKKXIqHUag6WY45sVOcmrbNTcYr2OrcEiT7pF0ldEA9QU3ZW7k+cLnOPMatA1MjMYw2WSTYn+C2+F6u41UQ05WlawkIVmJ3/6fg98CqWjkdwWfqyuLtmOgPnG+CVJZT5FqLqcceTHDODposZJVtWbwv6Rg8ypcKoOUCypf/GKfCqXKCFbMQfxCNicXaaZWfNkGbLoTa4F/wCeMVSecncc/C4D3LfB4CGaRdUIIY7fB8jEPOlJHJGjq6FtVCrobrtb9sMMfHKSFQznMWSxUC4279sIHE5MpCql1Ykg31Uf74t2QCKkRNSwDn0IoOXa7D8pHscEnp2WNHTLFluSAPy9xjFNckvlt+rT+uJVfK5DG5bYHcfA7jCnK/CD4Ks9fDrMBcZbFiNxtY+2uLlBQpYoAJANgw2+PAxRJEspUsBkFmW2muoBvpbTEv8Ax9OqYlVXKrdrE6G+1xuLYZCEpWS/ngCTS5KyVq2X1llIsFUeon/a2JahJBHlUkOx0f8ASPH8sZCLZUKhCuiW/wAH/GJQrZ1JcA/p/V74TdX0MKo3cl2kX8mX+RB/fFiG2iFfWgBYX2/fvjZUfKbIqWP0+3n98Rw1sRdlVsxt6iNfa2I9kJ4497MN7j/bEyORf0q19fBFvfEKNrtlyjbz4xsh+klfUbhRfC+GQVeLSpU1scQBABs2vjXDBWcTWKMdUWCE+kG2cdr/ALYAVNKaetSeRfwddbf0A3Jv374uVXDJi7SVVJUywEDoEenQm929recdmME8fCWvkxzu9e4+UvHp+jDJT8LaWneO7XIJI9h5GuFqEJX1bw8OdonNy3UFumo+oKDuwx0vgXMEFRAksMqokSgMpNslhtbvhApeLv8A8T++w0qpES0cir9Tqfz7aYFYwvqxHHJlXm77N5KWFquCb70FAz591t+ZR/jGeFcdlkRFp5I3mdNENrm/jS+bxi/zrzx0o2SAFo5VKlzvGPjzi79m32Y0xpoqqZmaV/VER6Sg2F/e+KUXVgnNWsE3g9CItC0cxj6H/Oyf/LtH5du2uOkcs8EWmpEiUKSTmeYd3729u2FWuj+61MtHPU/jE5lnkH5Oyk974gi+0KeDKojYUkZuSw1cn9Lbe4GHTpuUbRYMJpS2dV4fxHO2RBkYai/0/B+cQ8Z4U1w8QII/1IwbE/8ARbFLh/F4XCtE2ZZV6mm4Pg/GCtPxAZhmJB/+QG5Huf8AbGdPsxr07oFcO5kdiQ8oQqb3dRm9he2IxxaeSS5ligC3u+UAvfbcYv11BDP+I6rqTZh6TptcecDTwiEDJKmbNYqJHv8Autt/jFpSvyC7eAdHwcTzHpN1oVOaonY7+UQ98NcUUQ+mKyoLRxje36x7YpxHIDGiqY1BMcaCy27hhuWHvj01ckAWSVxEpU3LHU2/Lgn4K9wXzTCJqGojZFYlM4t3y66/y1xxpjU1dssJEQUWCCygD33OvbHSDz/96mQU1NaD6JJGGmU7jfYnF6IQITTrIEVAWsguEG4UntftjRTTjoBpSOY8t1S00xjqhMEXUiP8n8R8gX7Yu8wUUU84NMxn/LnYWVgRcf8A2G1sW+JZqmOZqeMt02KuToQp737jTbAbhFXPEzQUtqhdGK5db98vf2wx095R5KTS9MuA/Q8EaJgrOwCi4Dakef2OL0Uf1BV9LerMe/sMCOLczQyIFfqrmIEtgbg90ubEG2C0NEY1KQynItiC+tu+XHJrxqLc+/8ALmxTUtR4GKbkcpTCTqBZTY9MbOPA/ithZigjizsyEPfS9yf+2uGTkbjkqIWqvqZj0idTH7nwDgNXXklku3oBIZhuSTqR7YVJJaTKTZUTqAknKc1swHYHxieoDKpZEzOBoL9u+JIIwAABcDQE+2IJKnqHKNxqQNzbtf8Axhad2guwvUfG6msmaOJlhAXY727/AL4o11BLT1kKdUsTYq7a2J01wZ4lw1YZVrY7RrmGde1jofjHudKIZI5xuCBcdgdmGOlGqsoqOou6+TK4ad+UFKtxfoxMrzOLMBuT5+cbHlBaWOIf/wBDKTKUNwNdF/zh25Y5XSgh++NkaaRVCkDYdvlj5wscZ4w4rpUyi5UNYAkAaDQ/vi408FjEpyyd2VKkWYI6ZCN1Jv6h74g+7KCzG7E2vfdR/jBitozKZQUIYPqG3JHYfO+A00XUcwhHGSxZ9i5/Sf7YySpX3E1J+TEnEMrMhzMzD0Adx8+2M/cyQmT0yx6m2lx3HvjRKPK4lIJUCyi9svi+LpqgQSxC5d7nT4vhL1+kI0qahbZ0tnPY9/P8saPmeVVa4XJnBXz3wNr+PhpAlJF94myGxUfT5sO9sCo6WqmYvLU9JrWt7D2XbGmn0kpK8tfkVKsr2jsbaOCBOI0jVeYoFLZW2Jv6Wt4F8df4tWrHTzSSuqw5G9RPpsRp+2OLcucqmtmV3qhOjplDEFSAp7Xwwc28gydIzJUtPEpXNDchQotqB7b40qytG/Ah735A/KfCBHESzZgHzJbYgm+oO4wyU1VcWN1NztpgZwVwSVRgQuo/fxgqsI3G+ONXm5SeR16SjGCxI6rhyTBhIoLdjbW3+cBoOeuIQtDS0scTA3WNSBcG519hhhmnEaF2NvHv7YVOBcap4K9KuaUmysgAXS51uPi+NPQOWb8GbrFGy8gnmjgXFC7tXRZy/pzAXyrfcEbDAZ6qeN1iyhoI2zCNjdCQNzfHX+beaKWpo5IPvIWR1BiYG2pPc+/jAsUsZRbBGyKAWuDew/3x2YzbjwYFEX+Fc1U+QSo4hc+lUb6VPe1tsHOHc/U6zNDIwRsur7o3xbY4Fy8iwVJ6x9KqfUFtZz2BttgEfszLzOscqooBYAgk28DyMU6cZcl+pcHUZeYKUZFaqhAKm5JvrbbFDiHOtHBrKwKlQR01s1wdwT2OEA/ZZOFMavFlazZyNR4A8YrcQ5VZ2MbT/ixLlszCwUb2/uMRU4oF5DXxXn9oXi+7x2aU5op31zKd7gbnthIk46s88p4jJJKUPoA2uOwX3wx8I4LPTCPqC5jBMLkAqt9h8nA/mHgaysHijF5WIdjoQ3fTsPfDIwSKs2VqfnWOMOscQyOtwh0ysD/bvgQnMtS+YZwOsMpAX6u2mGOPlVC8YFMFtre5bNYa/wAzgtXcMIKAoh9YeNxb8LTVDbBpeCrS7inwXgFTLFJ/zIpwD/pOWBkP8I74tvy7JTGKSCSQVjPZL6ZvZfJ9zizXTrNUxs4zdEWCg6m2+23zgjX8VZ3jsWQIRlLAXS/ZfOuGKLLxQpF3hq2WvVyWY9ZhqVJH1LbTNjHB+ZTT1DEl5YGb1B97dmP8QGOhRsjxEWVGRi7h0LdW+nyNr4UeK8it0vvKKWDXZ4l+oeLeVwqcFJWYNsdoYm4iJYnmp2WxOUZvzW7Edj2GBnGVmdkQB1LsPo2Ve+vc9vGAZ4BPTCnaOZGE3qsD6UI1sexNtMMXAuPxTB2LZahdLH6N/wAv9zjmz6Z03lDft3NEaqepaKVJxzqVEcTuY1QsHLaXI2udhfBiKQSymGmUMR6swBsfBBGLP/AY53BlRpYmYu3TFrkAaX9/OLkv2l9LJBw6mTMQFESLd1+W2OGx6eL3YB1HwScP+z3iVSrJOY4IWW2VVDXv31wuNweaOKallAJhJiDE6N+YEd72Iwa5h4vNSvElVXS9aT1SRRW/CB2G258YC88UjUFVDO1Q8vWsZEI1UW0udr2tg6tK8bLnlfcGE7Suxw+z/i0kvCz95mVSstr3GewPj8uFrjdcTWSNTs77qzhrg2IsNcBDQmnkaUH/AJefSTvkB/Np2w88A5apzEFgrQ67/TqO38sUpKXqRdraLtRSJJGJYy7Pa57l7efDDC5xGB5F6i5htmP6gP8AIx0CfhnQUmEK8eYtIVOqk6lgPF98AOMAJlkuxgdsxA/UO49jjLZxdmaE00J9HHnBZsxA3vt/+4C8w0rsBTxRF2le4a+vx8Ad8NlTRuS0yBFhZrBb63I2I84U3p6kx9BU6WptIWu7nxfcAjBwgs82DN+mxtW8P+60xLTRLKjhV6f1Ntmsw9tCO+Mcb4nSSSpFQRsqSoFkYAklj9Vh863xBQctM9OiPL6S9yn6SN/k4PcK4csJyQggb5/zfzw2p1kIcbYCpSfsi3y9xFuH1SwSopVVuhvZWTuR4b2wc5m+0an+7mnpFkkqJ/QEI1Ab/wA0wscQoI6gMhUZg49X5hbwfGLHDOLfdK+KoniR6eFcudFAMebTMf1kf0wulUhUd+/gk4ySJjyRxOmgz9FXCr9KN61HxbU4owc5SmygsGB9SMt3X4t2x1jiHPFHTQGoNQrg6qAdWuNABhc+y3hoJqKt2UyTt+HmsHUdwVODlRhJOTRFUktXEk8ankKnLqWCZptAtza4XvjpTfZdRNTtCsWRxZuuDrm3zeAL4W/tp4dTxrFUSKrVH0BA2W/hyB4wCqq7i7xvSPURmERZnluNFAvluDe9tMMhSUV6dAOTk9gfi/DqcrMksLCWGVh1U2kv9IPxbAmg5YdHC1EjRh0zKoY5mJ2Fr4t8LliNPH02ZCjnNma4duxK9hglS1bVEqxF0eTP9WgKD59hsMasbIpJPbFJzURKYc8qB2+m+hsfPtgtwDjlTlmSOqs6L6AwF38qCcNHHeS3ZlaNs0MZuyn6vfKe9zhNq+XSshDRuuYkr8ePnEtcpxaDHDq3jMclxE8t/wArAEH+RxHxbjFaCWenCSknPdPpA98UOGLUwsTDUlMo1zHYHBaHnWqKmWaFJI49CQcpe+gI84vaKKa/abWGPKyKQCDfKdD2vi5TfaC5ib/lx1EGZ2Jyqe2xG5vizw3nqKQsrwFAwzta1iB/fDJ/xfhVZa5jLG1g2mttL+dcQnyBaf7YUUKHpGTQbEf0uNsSv9qNHJcvE666i31e+CycJp5SOqscjopUSX0CjfTa+KJ+yankTNGWBIvmJOubaw9sQL1Fij5r4YwJzorHUent+k4gePh1Vld6gKUYZFDWBt5HcYC1X2aZZOmiOV2LX3I7qD2OKfGuUymYrpltmUrrYdhbt7YNE9Q9cR4bE0khhmj9Si92tlIG4HfTFCnd4m6MkhvlzQADvrce6HCRxbloygSRsQ+QMVbSwHf/ALYxMtfKEYSOypb1WAKKO/m2IVf2LXMNGH+h1iBXMIRtm2YexJOAtTFDNnKN0HQBemTox2Yg+w1wwcQp3WYFJlmjCA9YqA2fuPex0xrxLg7VxMjxLDKsdkjhTRyO7nYE+cRu4DRW4PzFJHOYErTFEBZZWFx20/qdcOq8xU1GBScKEctS4/Eq22BsbtfW2OWQ8PzRMudAwbVD9QtvrtbBPg9cqgqAqqbASbMbb6d8Ll6Y3JBZSSHLkfgAq61Vkk6mQ9SWQ6lyNgP4cMldwoVMlTWTJHNFGGtG2i3UWBHxbBbk+k+7cPkqBGI5nUsC3cAaE+3e2EjmSsEeSKcuUcZ+qoPTYt+XT5xmydsntj52crLhC3y3X9eKQSbve47WO1vAGKfCOB1JZiknQA9It+YDvgjRUaWmpxTGIMNJnvnN/wBOlrYHcH+8iSSKOQP0/Ttc27fGF7vLDTdnsrsrnaeXeaknurwdDW4/jBO9u6nAzmCuvFIVVSrPaIbADY6dtcHquYq0DLYE+gmw+m+222K3E4g1JVMVBIjdhoNCNiPGEtOTQ3S2c8n49AF6K+qfYILkKRuSTisY1bMyg9QA3833t/PC9ycbvK51Y98O9BTqYmJGpcEn4OFV9TxXYbQi5/JX4fAhXM56c2TMIgNW977DXEVTFPb05ctw1gfVbvbtizxVrK5G+ov3x7hcxc2Y3AXTCLLwacIXtsrGZUNgypm1IO+v+cYqM2XKSpzNYEjz5Bxf4xTqrKQoBzD+2K4jBkBIucv+cK/SwZwwdha4lwqSGriMESyM4IAZRlv8bDEnGLU9UJmglJ6V3HUIAk2upB2B7Yo81VDLWMAzACPSxOnuPB98e5k47OkkIWQgKisNAdfJuNf3x26Lk4Qu+eTmzSTkVqrg1ZJH95lLuwsAsly+XyAe2J+TCGndGDGN0PUXx7jBTk7jk0stZNJIWkWE5SbafAtlH8sa/Zgc8xVtQysx9z584KpljNa9gY2yiV+HyimeRKaMtYm7yLv+mwPscO/K8KNCyyLCozBmYWuSfB7YRqaqZp6lSbgSG2Oq8Cok+7IMi2yE7Yb/AGpjILYOzSJGzknKDYg/SFvprvtjePhkiXeRVK3uut99jr3xX4lIeoi3OUg3F9NvGK8y5JIQpIHVAtckag9icWgmWKrgVPLcIqpINGYbH/qHc/GF/iHLEkZjjXLKUuQDoNdl84fDTqwiBUatrphPjmYVLKCbCWwF8GmAyjBy1MFAeANmuFQC4X5PjC4OVYybSFobfV3s3j4x2HrERswNm8j9sD6xAzSggEFRfQeRirlOKZzGHh+WnyAsxMnpZDlGT838xjWP/iEeZo5ZFQelQJL/AALHHW+G8vU7cPkvEpyuSu+n9cI9fTqpIUWA1tglsHEFcI+0ivpmvIvWy6WZbafIGCB+0+WOqLvArZhmEfcFthfviKQ3m1/RfGOkGp5GYAtcLfvYHb2wWJW13Lx+1immJ61NkJFjlAOn98G6DnWhqbRxnpuVtqLXHjTc4BcW4LCsKMsSglWuQNTcYV0gWOSndBZl1B+L4qzRd2dNSGk6PrMVwSq30ub27+DvinDNcNGquzsOmHR8q3t52wj838SkmjpBI2YettgNSRc6AHBL7O+IyNHUIzXWGMvGCB6WF7Hbf5xX3LUt2K/OfCo0SOnRQtTTpadh9Lg6gk92wsuFIgaEMZIxeRSO4IP8tMdESveelpmlIcvqxKjUg99MIHM7lKqXJ6fXbTTTTTFASS5O88N5nHEeHF6ZFaQRhXgJ+kDRreLjbBmhokFKkL04MeX/AEmYNrvoe1jjlH2DMTUzJ+VosxHkg6HHYqdvxD7HCJKzLWxc+0TWhiJjyurWAB1WwNhgXyjCUoIZVhjSaTN1GYatY6YZefpCKRyN8wws8uVjyQIHYsFuAPGuEsYtH//Z"/>
          <p:cNvSpPr>
            <a:spLocks noChangeAspect="1" noChangeArrowheads="1"/>
          </p:cNvSpPr>
          <p:nvPr/>
        </p:nvSpPr>
        <p:spPr bwMode="auto">
          <a:xfrm>
            <a:off x="155575" y="-1562100"/>
            <a:ext cx="4714875" cy="3257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QSERUUExMWFRUWGCAZGRgYGR8fHxwgICEcHyAeHyAcHCcfHCAkGhgcHy8gJCcpLCwsHB8xNTAqNSYsLCkBCQoKDgwOGg8PGiwkHyUsLCwsLCosLCwsLCwpKSwsLCwsLCwsLCwsLCwsLCksLCwsLCwsLCwsLCwsLCwsLCwsLP/AABEIALsBDgMBIgACEQEDEQH/xAAbAAACAgMBAAAAAAAAAAAAAAAFBgMEAQIHAP/EAD0QAAIBAgQFAwEGBQIFBQEAAAECAwQRABIhMQUGE0FRImFxMgcUI0JSgWKRobHBM9EVJHLh8BZDU4LxRP/EABoBAAIDAQEAAAAAAAAAAAAAAAIDAAEEBQb/xAAuEQACAQQBAwMDAwQDAAAAAAAAAQIDERIhMQRBUSJhgRNxsTLB8CNCkeEUM6H/2gAMAwEAAhEDEQA/ABJUkE5SDsF8nz8Y8mbLYhww2A2Bx55D6T1LEPY6bDEolsbdRgxNgcuPOHYKssyxoJ3DqO9zrf4xrWWeOzdRdbsQdcp1/ljC8vRuWEkssuuoY6fyGCVWI1VV2H0C/wDQYO8V+nkH7lWWgQlbma1vSQx7ef2xJC4U6FjfXXXE7ghT6tFWwGKjSm49a/Rp7+cLu3ywkRcTr2VVYMMpYa27HFmkVxfJ+Kc2a3bL4GIFiYug9JiVb6ai/bEE8kiRMYgULSA2Gu+l7eO9sNjHL0ouKu98E1RxlagtAZOjMSMrOPw/+knsffF31RrHG0hk6ehs11DHfL7YH1XCAHNSsiMGISSMDUt3YDt74vQplve1r6ADbGmvJQj9OPyITzlm/gx9JuBoW1H+cYpkBbKAS1zZRucWIrMbgb6A42o6PVXOZYyfTKpI9V9Rf474ywg5sOUkgdUcJkjljlXPYXDgm+b2xs6LDH1KzOiFtwp7nQD3GGLh/HWEyCREWElt9SCO7E4L828cinozaM1AJFjl9Km9szX7DGyPT7WQl1PAocvqs3EGpJ4zkVTKhO7i1wfi2C/OfKt8ksahURT1ED5TrazKBrcYBwPO8UsP3lHkJXPLGvqjQHREb3ttinxzhjRWqGmnlLKUBLfQNPq7Ww1ulCeMXZkUKjjl2HfkLppS2gvnznMrtnce+vY4SPtJ4nJT16TQSRmyg2Fiua9tV84GLJIqlowyTBbCRGt33I7g4jp6Kicq0qvma5lbW2byB/jDkknd747eRLu9fv4GjlTmqpkrmWoKZJ0N0cDIW01XsPjBn7QOJJDR9RI6dnzBWykAhR7DCTSLGidMN1F16bEfSTe2IeGcpQyRMZTndCcxVjY98BWlThJ5rj2DpxlNeg6Lw3kqGpo4nN4ZZFzAqbjXa+FqeiVJ3g+8xmaEerWwPsB5wMpuPV0FkjqEWICyZkvlB2A+MBeYqaaWeIVIj9bi86W9QOlz4Pziv+LGSu+H4K+rJOw1TStGoVwbkZjffXY4gjo+q8chuHQEC21j5x0zmzhFMaIuyFzBGpjKi7Gw8DfvjmvB2M04ip5A5y5zGRZiPb39sY5dPKN8B8aifJZMdm9R0O3nEvDOLNw+V50jEzZDpa5t/CewxFfX1XU3Iytv8Wxr96yMiakudD2+MIpzcHdByipKzAPF+OSToJCMjy+oZdB/9cXeFVSqFAZpGtvvYe/jAPjWaOqVwfQGsgC6X7gfvi/BVOwZVtGC4LyDsNyunfHSrwjOOUeH+Qabb9L5X4DTqLpns2b0uAbH+HXEKUWQKGId1ueoewHY+dMRVsmQLYNIGNkKi5uO58Yknp2kGVwwTL2A1J3ucc9XX2CZcziT06Mu9xjWUlWyDSy2+m+mK/DKELfMLKo0AOtv84zFXRlTkLXt3bUfzxTW9EIuI8NjmRrMZJFFrDTXtfG5jZVVCzBsoJ1/n/XEgpDmJRbZgMzZt2G/8xiG0alldczKfzPqAdd/GCy1YhkoOpKqsACQxPucWGhLEZn1Q+k+cekjYHZQw398TMjFhcDQX/nhLYRDPOFYWcAHv4/7Y1qqRpBGWKnIc4AG+mhxpDSZYj6AXYnbwTjJaNWuUPosoUNqL+cXHX6SE8c72DNksTrpjQKApIVfQe+K9HSsBIrgj8TML9l8Y0rJENo7FQzatY4mKvYiJ+G9QKFsAWuT7A98VeIyuGLKHaNvSHXsR/374uVfEFDN3ksAgHcH+mCPL1TAtSFkRyFTK6MPSL97fPfGzp44p1GVVdoqPkEU1NkSxGVybnvf98W47sR7nv4OHniHL0Lo6IMlrZXGtj4+MItTEQSkitmVtNbXt49sZJXveRFa1kMv/o2arX8JkijT0str9TTXXti3PxWB6GWFSM4UoIvDDx+43wr0HN9VHK9LSE5nGYhxcC+5U4VkqYIp2DzFCXvITq1/P8+2OpRpRk1BO2rmOcmllYbeA1s9RGHmUKw9JAA9VtPVfQDGnMfFFytllIWKwaOMaXPY20JwvycMrp2aGKZegp9MgOUMG213OGj/ANPnhLU8csBkimYAyZrgSHswtgI5xqZp39lwMljKni1b8ilQVtSJmNJTSKkiWF10J8n2wZoErlNqpFGmiHTfzf6vjDDxXi6U9ZTuJlCQhurD3K/qAA3GBvOfMa8QSMUVPUM8UiyKxQqLX213wxxz9Tsr+wOVvSrsoce4O9KqvVAIGNgdgRva2JJOXZBGJSnTT6s8hsovtb5wY5zet4tTQxmk6CdQMxdxm9OhsO2Mc01XEKqiNFHQhVKhc7SAllTYgdtsWm7Wz/HbgHHviK9by3PJCVgAKm5Mi6qf3wO4RQ1lKjpGUZSdt7k76jbDvwbnCSl4eKV6NsyIYwVYFTfuffEf2ZcdgpKF0qI5RKrM7gpmzA7ZcDK873knfzYKPptZWEkrWQKBIgkGbNlO6/viwvHaOQGOQNHrchx/YjbXDp9m/FqN1qHqpk6jyEqk17pEL2FvOPcC5eh4qKhoYo440lKJJvn/AG7fOLqRnOKjLt41YqnKMJXjp++wfTc1yI5QT3UJmU3BUjsB7j3xd4MlOJRUZbVEn/ug2B/YbXwm13L7UbMkBWTKSsoJupF/SBp6TizwPmMCRYLdKTVQH1XX+LFvBU9N37/Yr1OfCsOHFagT1LRmjeYwZS08W4B7fxWwAqyHuyg5QxsW0274Jcn8yHhi1C1scpuc/VXVT4AN9rY3l5khmo5VdeoJ29FtAgJ0/fCatKDipJ/IynOSlZgGtj6mX0qcrBwTtmxiWZZZmdlMWchTcWQsPzEfGmGKblN44zMCgVVy5b6//uE3mCqkzhHByhLj+Jvy/wBcTpNp0n8B1Hg1NBWCgKEOhvY2zE6EdwB2+cS1zZj+HJrcAg6gftiOk4qZgtlRTks2v09rfOMUqgRhQdVfVh+bGOSxe+w+aWWiyJLG+dCLbBTpiJsrAq2xO4Wx9jieSwFwLXI/qcVZar8UxXvN+Ugen98Bt8AGss4i0z6XsBbVrg3wX5V4fDNH+LbMugzDcX3/AGOmBv3HM5aRgxFgbC3/AJ84tIFiT1vlGayk9764Jb1FXZTdtlaCoXqSIQeooBN+wIxKXsE1I1198CKmRieoga7lUa4tcDffBGT1OAuayjuO/bC5RtsIsEbZSyje+KDU8SlnIGYsDc7k+R7Ym+9ExlidblCTiGhoEjcsvqVFN82t766X2tio2V7lskq+ox9LqqW+o9z7YsCQ3C6Gyg4yg9AIUEHUe18aQQXJvpc6nbQdsVyrFo1lklRUTKLCS/pAJA3B1xeaZ5qkM7IQ9gzEZfTvsO+BVTxfJPliylnW9ybiw8e+LMMTOQ5iYEfnY3Gvm2N004UUvINTdVpdtD7x7iiw0h+7yKSxCAdvf98IRrs8pDMWZf1eMGOD8egFM0csWb1kqyjS/bAjvfL6rG3n9/bGWTvyRAupepjkZoHCKwyqxGoBOtvAwd4J9l3TjeolIqJAhkSPu3z/AFwY5I5Viq4nkqA0kjHIwDWVFtuMCKLm2shR6KJkMaFkjqzq2W/0+5G2OhFau3rv7mfbdkthfjvMlBPw4L1F6jqOlHGLOkoOwHsR3xFTVVbURx/fZLNGQwVBa1ts/YnvhWopKWnPRjiaqne7MYwC997k/lt7YFHmSasEgZ2jjjGkcZ9bkmwBbucRRnU9MFaPl/sH6Ke5u7HniHNVLTuTKYWkcWOVczHC7U/a2IxlhSQ209Ryj+QxDw/lbonNlYpComlul2djsg72HfGnAeXhVOvVhyWZzKWFiS/0geyi2Grp4Lcm2LdaT4SMHmyuLE9NEFuqM929J7aa4KUfEa+WNZI4o2JU+QAD/FtjfhvKdVEwdWVqilLJ02B/HQ6rlOxAXBnlynlLs0GaBN6mimBGUHd42PY72GCdOnykCqk+7EmbjDowSWmYEHZZL+o+3vgxT87fdnVJoZ1Y7INSB59xg3zRGv3mOZKdZI84EESACSWQfnc/pGJJ+BPXVUlSyfdj0VjCtqbrq5B2AG1/fAunTkt/+BfUmCaiejr1IJRnU5rOMrLrqGONZ6KWnDHh7PTZxZhfNGx8gj6T8YD8U4V1DJIsRcoxMyrswX6Ev3uNTiF+MmiymAyAMnVankN0W/byPYYp0Jxd6cvh/wA/Yn1YvU1/gc+R+PUtFRSxzxH74SWdJBmad+2Q/mGAtVyqa2nDzxGGpe5VQLKB2FtwfbFHh/O8E1urEwd7hb9m8xt+Wxxd43zTOKWOnuxkkYJ96Zh38gaggd8S7k7SVpfzgjhZZR2hOMM8TGCfO6W0BJK/I9x4wxUKIFWNQbC1/wBsM3MfJ0dBSxNLK9RmsFW40Y65gd2GuA0htdh9RFvjCOrnpRYVFLbQxnmJ+kEI/wCsW+oDYD3tgXxfh0uVa2NbLGDaMjXL7+SN8XOU+JxRGUyAs1gVzC+vt4xf4hxLqQSMoY9TQkW/DB7kf7YTSbUk7hyV00c64Hx5Mzbl8xY6EA37G3jBeJXvmJXM+yp9IH764G0FUHlyQst8pViy2GncnuTgqi6gALmGm+GdZFRn9y4O9NP4LHpvZiBfTfEX3lA7RqfUpGpB2+fOMCnLAhggIbQ99NcTBnLspy6g+odtNNO5xjS7BMrVtZ0umwUdSRgiq5sGv+ZvYecCuZ6I1UojzJCYhZwWJRj+pD3FtMGuEVdLXRPBPG8jxoA0mitnF7Zf0qMQQcnyiECjlWSdWtIkmUlFNyP5nHVpUo0/v5MkpORtUvmcqZFUKQRp3tiZHtdwwYtbHs5sbqoLLqB2OMxnILZdAB++OQbSHdghI7N84zG4YSEgi7202xslILL6B6Sb3O98RwUhQmzek3fJbQHE0yE0cgvoGAGm2mN6c2yga63JO2IKmZ1ic2Dem4A98YhTIVZmLXQ6D9sSMb7Dp7mkCahEeYjRZM/oZtPkA7HHQOTePwRCRJG0JBsVvgZxNUmo1KC5RlOotga4kzEhVubC2v8Ae2NtdpOK9hC22/cM8b5ijZGVKZBYmzDv8DADPnJzLlsvp13vgnxHgEqKOrGyqLNcbfzwNimCtIXF10y6ajyMZW/IxGZllSEiOZkunrtsy+D4Nu+A33ySalkSmj6caW9IN5Cvf4B84Lz0meEpqqsLDXztvitwmmThhEscyuxNpIGP+olvynyDjd0jjJWluwiq3HjuCOMcJSlJ+7mVSkYErK2ud9kJ82vpipw7gUwliIX0n8RSp+rL2+Qd8FU4yuaBBGzu8xneMD6r3sDffKNvjDDwmjpnlWAQrLGzZ7CUl8x3vp6QPGOg2ZkkM3KfCHWbql8wqEuCDcRuO1tvnBbi0l/WAAScmXTRvzFiOxtphK4/XzzuaPhasRGfWYzZFvplv3t3OAdJxTiHDndZ6Z2ik+tQCQ1u4O4whrLkYnbg6tFVFwMw1QXDDcC9rX/fBSckIx0cWtc+B3vuTjm/BvtTpHQIwaF9vUL7nuTqABh1rOKKKWOZWR1Lhc6NuNrHxgLNclXTejWhgUSXN7kEgr9XuB4wToTcEZWs2n06Mvf/AL4Dcx8fpeGgSzyFpT/pxqbsAfbxjm9XzjxKuqGkpIpowqkaXAUHvb3wUYd2SUr8DDzrwKokMYgkUMkl8iDKnTH5n8kYC8wK/TEZZZEnKjq6XksfUUFvpW2NKbj1fTVMcXEmKxutg7bKPkefGJuO8HjiaVhGyIWVYWZrpY6nIL3AbuMMi7aYLV9iz/w/700shyrEikQpsQex272xng/UjIhqkBV1zAN+byp98FuKV7moCBbxnKzwqPU4UH1e1tLDviOtqUljkWAdWeoAN33p1U+fym4wc4qcdlQm4O6LitfLHHN1Y1uSkhuYidlXvoMSmMKLaer+mKHBETKJNQz/AFk7lhpgg7HMRbMBYn/zzjj9RJudvBsgrIiSJ9848DTUe2NgWKuLM5IIUi40t/g4IDlyeGMyBWAZs4kH5Qe3tYYq1FexmEbszqU3XXX9ttMDi1dou+wcYCYqdXjRYcwAe+pIvfbtfEk/DUMR6UQFyLtmIOh7D4x4UzCnE+fPGW6ax2tkF9x598SoEBKBiWNrEXIH+Ma+rk7xa8Iqkv6fyb1kcWRja2wF73HbEi1McZzSsI0AufOg7e+KtXZL9SRmVHBLWAsewPtgbScPl4pxBVy3iRbhr+mw1Jt3v4wmjRc3d8ATnivclWifiR69On3REBR33aU7iwG5xak4asIKQzGCUEdaaQ6OSLhRfc9z4wwLxqJahapqgxUCelSqWMsgBBU6aDCtBwSbiVQ4ieOWGO5QNpbMQdffcY6S0vYyhFWZgGybnLfz7/GMxw2lLFSEtlNzufbGsSxBfRm6dttbg98RVGmWyMxP0gm2vk44feyOgbRQMp/08oU7liTrtptjCRFmkGVlKkA66Hxp8YkoICq6ksSATr3GMwRC5PqDubue2n/bEbWyySoNiDkzALYgY9TKFKbgHb2x4DQ6sR2xFwqnKqpZmLakhjtioh0/1opnZwDKqrJYtqQ2v/gwVp+MujLHGTl+ra/q9ycVabiEqrNSBHdADICovqTcg/GLbUsoRZWjdYiNGA3/ANsbep4i/YTa0pfcLV/ODNB05goBI9YO3zgAZw18rgg7W/viEm+RhG1lzXDDe/kYlpClvShXvtbGR8XfIXBsaf0AasbD6jv84HcciV0AsmUsob0EsoB1yeQdsE8pVNLk+52vj0DEWYfUv7jTB0qjpyyJOOSsV2rQ1VJXRoIxBEF6boczD9Wn0g9jhu5O4bLLTSSqYoxMpsiIoyKTqepuWt5xry5w6GphlaQu0kiNHKNjkAuB/TFz7P6SOWgjXK6aydME7AGwLeSB2OOn9TNaMzjg7MFycZSkHTEppaePURxJmll8u3db+TgRW83QGbp/d6xXPqLdW5yHZghNj8YbouX0pGLJmlMo/HEoBaVe+U9va2F2q4VChLCo9LLeMNGfvCLe/TB2IO18ROILTJpOFUlU6GVI5Va2WdB03Q9hLGPO1++L/O1DFDQGNYljV3T1BrBtdSF302vjZuES1Ei1bxrClgqwWs7oNma25G+uLfPygUyWCynOgRW3JJ/nbyMTggrNy3AJWmV1KgD/AJiobNc22RT9VsTtzvSRZc01YQwASQRhFPvl/MBgxwzh80LLUTUiVC5MqhDfIvcBOx98Cq7l8T5SlRE0aFhBnOV6dW3VlP1Wxafkj8Ivf+paeoBp5ZFrITr1AmV08HL7e2BvM6iHhxVgJZBMmQt+m/pJPbDJQcvw1AU9NstLEFSVBlZ3G7W/MD74Ec4Tr0adLgBp1Gcj6hfUEYG6yVi+zEs08jQ1EiMOoQXMoJAun/txn81tjbfGsPCZOvE5Is8IaQjS5bUXtue+Gjn2qjiWlp0Xowu3UsF0sCLgfpv3wOq5FLsUN7NcZdvYD2tga9dxhruSEE39iCFFDMo1Ab+WLS2RQ2casMw+Tt/LEEcqKSBcM3rN/wC+NZgEMasALtfN8d8cxbZpZ0LmTisIoXMEhYnKp30839sISB8jSWWFTorWsGt7n3w6cjQh0kYhHDnLl0sbd/fAbn+eJ0yIUEaqYwm9mJ1ONOOVvcWtAmrqqc0MEUDXlLXKjXW/q/fGIw6xDYMfynfAfhdZdlyiMZL2I/l+22LdC4Y3YHqi7lje2vg7Yd1tnK3ixdL/AK17srczU/pSNyypLIFLAXsT5w08Lpkpa/oRhwfu6hHtZbLqze51wq8UiFQou5Rifw+/te3+cYi5kmEv3Wuf0Rxsgl/NZu4I9vOGdNZ08e4irdSuHa+Woo4HSapp5IAS0KugLZidGCjcnGnJshFdUgDp540kIK2NzvoNh7YHcG4crIrwRRVDRyBFllk/07ndwf6dsFuVAE4hWGTqlvpZrXUsDqFPj2w6fDAXJCculje5uQMRBzZgS1zcoDviWSQqCco0OnnXFWqeVE6g9Tg2CAaa+DjiR3Y3EpmVBdr+kW974jhq1EYLyEam9/6Ykp55TYSIFY63B0HtiW5F/StrZhfE40WYSpFxZwRfQWxAmjsAhupuXP8AbFxKoEjRbsL2/wB8V2kOdbp9QI+CP7jFLRL9yL/1I1KZGgYCKQqDbcnvqe18dP4rVdWgPqWINGCuYjceB4xyzmGnIgjmyBui30djrbbvqcXIqqaU3kj7bsdF8ADG9yvRTXYqrH+pfzsqUlW72vIAWF7Wtt2GLj7A39tcaPTZgC5F12sNj7YzAUN2U+q+qm/bc4xtN8FmhY2IN79iBiaGoenjYRNlzmxXu572J2xHVUwuGkZ0F9NDYn2tqTi7xPg5gcmR1YkBY11BGlyxHbQ2wcIu2QLe7GOAcYWGpuxORrq99bkjzg5yHxtOk8cg/wBKV2Wx7HsfbCVUSOkRbW4O1hYDFr7Pqm1TMpK7iQE6XuO+NFFvFsCpZtXOmT1oZwVOawPoJ0BI0sfAGMpDBcuVjRiq2JW5B72+cV/uZkNtPV+nufPsMRT51ZYInBdntISPpI2ynwP84apPmwOKekW+IVQIST1D1HKT+a24Pgd8A/tDzZadsnpE4bNsLkDbA/hVagq2jqKvolHP4F7hlGxB2vglzfKkiQxuHSFqgAO50IyjXBq9tguyaSGnl2ocRIS6lLa2+pTc7+b4iqeA0pkVzCl7knL+b3bwcDOSeJt91KZHIV2CvbUgH+o98Ty1DSEuAMuW5Uf6hHf/AKcRz0VjskjqNTGCqmMHKV1sD584TOPFH4hSrIVESFp3PYBRpb3OGCaqVEvqSPUuXQkHt7m+OcvWyPUTS9TKq2TKyg3He3g4qHeTJLWkEeYq962o6qH8CMWQMNQn5ifnTTEUsqg2BPYqAPpB8+2K9JVRyL1mzdMXuBv7afON4ZVlYshGdVAbTUD38YyTvJersNTSkZIIGRCGLaEne2NpVCWzBpSRbXXL5x6Vi1wnpa4BJ7D2xtFHnDlHLMN9Nh7/AO+FLyExk4dS08nQ+61AzREnLtmvqf64EcZ4SHro/vaLFTm5dV0zE7EHDPylw5chkEKq1sgYbkefbCr9oJZ5hKjiRIrRsjDyfyjvrjf00VKeXZCqnFlywMvD4oppEiH4Jays3b484umsAOSS75RYFF0184rU9QGVRoVjv6SNR/54xPS1WUsuxZr5e4v3OM1aWcmx0ljaK7FtmEYAsqqo3Owwk8x9SaqcoSVGUFvyrf8Avh3FMCLH1BrXvrgPxKgaayZ0XJqoAtcjsfOL6aooS2Lqxco6C/L/AAWOSomWZg5VUQxJ6cyjUSad74cqaIhSGPpLXUaaW0P9cc45ZapgWaNTHC0m9SwLMB+hfHzg9yXXdWneBnPUgkK3JN2B1za++NkrS2ncRG69LKagG3fTX3xrXTqqMTcBSNf9sawtmjUZrAAA230xmqUMFFmYEjbb5xyOGbCaYW1JAuO+2K41vmIK7DxiWojVr5hmW1iMZjSy2VBYagXwKsuCyNCEQM6j0dxpcdt8ZjIPYgscwtrYYxxWmMsT3bKujWG9xrb31x6nqWcpqFLekC2ug/pg0rrRRs0RLt+L+E65cttmHv2wPsIcsUslmBuQz33Ot/22wXpKYyoPpkRmIJXYkHQ6e+EzivDDDUyRMD6hclrktrfT42xv6WDk3Tnq4utV9Ka7DczqTnSxQgWI20737406GS8gJZ2tmF/qB7DFKgiAllppJWVBGDFGvvvr21xZrJbRqsTIrqwVSwvpbVm8WwE+mcKv003/AKKjWvDIfORuIQBXFSypKrfhrNplXtlvv84WOZeIrPWzSRgsosLk6XH6cJlLG71iRGcu1iWLi4Pf0nxb+WG3hFA0r/d4VGdzmzNsoG/88N6iDjamgKbv6wVUNoFe6hu69vnyMQxOI6xH06brka+hNtsOHOHK6Q01MpkBk6n4j339vgeMJ3F6fPGcoGZGDrc6ad/5YVG1NqL7/uG/UmzqnC+JhoVcD0MuR0Ua6aftilxnmWKnJcooVgELtre36B5wE5S4uZUSRNEk+odsw0uT21w0R0VI7rJKgci9kOqx+47E4dDUrMW+BVSeCeoY1EUMsbt6ZB6XXsDpt73xvy/y1mWYV88bqGtArSjQA/UddNMCpfuQnkBiZmzDMsZ1b2vt74tUfDaSWoEYE8RbS8w0/bz4xHN+Biil/cX+E8wM0jRdQBFOXU20G2Q9xhiiiaxIH/2H5sDKzk6gyGMRM7J3D+o+/sN8R8PrJAhUWEUb2jJ3I21PfAyQKZDx3igiQvKMqxgsDYdxZQPe+EvglC7AIgu8jZgG/OTrYe4xe5u4gKucRrd0iOaYj6b9gPJxa4IAzwoDktID1O6/Hi+2Kk0rR+SltNkMvD5JmdGUCT6XyaBLbXtscMFDycz8NUwr0Zrt1AbHrAHT1YL838MRUeZQ0ckjWcA26gt9WAtBzyaemETICF0Qk73/AL2OJFKMnF8Mp3auhXqpyguV/E26fc+V+cPXJcKJTSGVOnJu6uNk7fOBHKFMZKppnXPk1BtpnO2GjmJ42p5GlJQBCWcbqB/fCUktoYxE5v5oSnqFlpZWystgob07akjtrhUoOKTO3rIlA1S3djucUKyaOeTLZm11kAtmXzl+MMfDKFFvJGCsSj8O+58k42VH9Knj3ZKW5ZvhcFiemLRvCpyMfUX0NsRzOwkhUEZnUh3t2A/ycazVBD3sLkZmC+2LjLHIn1ZbjTW2Oem1yFyQ0EckaBJZFJZjlddbD47YkioigZQM4Bv1SRe/xiJaOONbwBRJ5JIU/N/ONoLv65NXJuUjN1+cVLyi1olQZVJL5rb2B298L/GZHiqs8ZN3j9Wtr2I1thlNSFzliEC/Uvt2Y+2AXNVOhWKZ8xBGUGM6nuD8Ww7p3aa8MCptBlGyv9Ki4uddvbGkJbK4VrZScvv3xiSD0sAgtvmJ3/ziYQXK5VGoxlvYcQwVVybkE5b7d8SxuDb1XJ3xkUxzFrAaWxgo2guosdDgNdiFSo4chfqZnGSxQA6Aju2K3GqQsqJG6IZHuZGJHzc9gcFJ4DZxnBLDbGKmlZwFYRsijUW1Pt4w+nWxkpPsDKOSsVafhTUyqlPUXV9epE11D+BfUi++KPEpqpEMklopkuCG3kVtypPY74I/daQIpkX8OINZQxUgnsLa3vgUlM9VLnrOrIsaXhXcZf0k+cdj/kRqQUrNNP5Zi+m4Sav/AKKUvFEp6uF8/UASz2FyL9vfDJVV9KULQSrnYeojc3+mMA6XPfEsVHGQxEQUFMwunf8ATfAyr5ciqUfpoI3BBuDoT8d8LXUJVHVlFr3IoJxwjI34JBJCWaWM9QelWFiAGGpPxg1wbjL0comCobKVbU6j298LlLWSwJ0qlho4EbA6v/Cf4ffBeJgWcZTdTtvv4xk6irPNTdmuV9jTThHHFBbjvMQrsgMRiWIkgHufPxheg5gpuoqPmfM4VsmwF7HNgZx7mhoy0MYCv+dzrp+keL98T/ZrTNPMoyKI4T1JH/M/YL8De2HU6Pp+pP8AwLc94xHXjnAzRT9amgM1HP8AWsRvkI0GnbHqDixrEyI6KFNixOUA+G98OTNIkLmnYBQC1lAuxPjxbxhL4rycKxWnoWKVJF5Im0SUjdrbBsEkpA7Qe4RyDS+sPNmNxfptl1PvizW8AgVWQVMq5TpeTOdBoBpob453JzPWRZYKmkfMNxGpzG22o0xPTc4CNljRHBLZnDRFmUnzp/bB2lwT083CXGK9qUyShhfL9bH6vn58Yp13F/vcdLBAmsthKyaWJ1IXvt3xJXcJCSrVVb9YZc0NPaxa9/W4P0qOwOJuRqHqzPWSlgWJSEjQAA62HjtgLKKuy73eha+0jhyUdRT/AHcmNMpBVTrodSf1E4n4ZVCpiZomI7Fb2bTa/jBP7Y0LxwSqAMkuVj4Pb9sc9EvSmDJfKCDLkuAw8/GCnS+rDXKAUsZew5NUTSsrO0jlPSczbD2xGiKc5W7flCna/wDDfFynnV16kZBU62Hf/vgHxPmaKKXIqHUag6WY45sVOcmrbNTcYr2OrcEiT7pF0ldEA9QU3ZW7k+cLnOPMatA1MjMYw2WSTYn+C2+F6u41UQ05WlawkIVmJ3/6fg98CqWjkdwWfqyuLtmOgPnG+CVJZT5FqLqcceTHDODposZJVtWbwv6Rg8ypcKoOUCypf/GKfCqXKCFbMQfxCNicXaaZWfNkGbLoTa4F/wCeMVSecncc/C4D3LfB4CGaRdUIIY7fB8jEPOlJHJGjq6FtVCrobrtb9sMMfHKSFQznMWSxUC4279sIHE5MpCql1Ykg31Uf74t2QCKkRNSwDn0IoOXa7D8pHscEnp2WNHTLFluSAPy9xjFNckvlt+rT+uJVfK5DG5bYHcfA7jCnK/CD4Ks9fDrMBcZbFiNxtY+2uLlBQpYoAJANgw2+PAxRJEspUsBkFmW2muoBvpbTEv8Ax9OqYlVXKrdrE6G+1xuLYZCEpWS/ngCTS5KyVq2X1llIsFUeon/a2JahJBHlUkOx0f8ASPH8sZCLZUKhCuiW/wAH/GJQrZ1JcA/p/V74TdX0MKo3cl2kX8mX+RB/fFiG2iFfWgBYX2/fvjZUfKbIqWP0+3n98Rw1sRdlVsxt6iNfa2I9kJ4497MN7j/bEyORf0q19fBFvfEKNrtlyjbz4xsh+klfUbhRfC+GQVeLSpU1scQBABs2vjXDBWcTWKMdUWCE+kG2cdr/ALYAVNKaetSeRfwddbf0A3Jv374uVXDJi7SVVJUywEDoEenQm929recdmME8fCWvkxzu9e4+UvHp+jDJT8LaWneO7XIJI9h5GuFqEJX1bw8OdonNy3UFumo+oKDuwx0vgXMEFRAksMqokSgMpNslhtbvhApeLv8A8T++w0qpES0cir9Tqfz7aYFYwvqxHHJlXm77N5KWFquCb70FAz591t+ZR/jGeFcdlkRFp5I3mdNENrm/jS+bxi/zrzx0o2SAFo5VKlzvGPjzi79m32Y0xpoqqZmaV/VER6Sg2F/e+KUXVgnNWsE3g9CItC0cxj6H/Oyf/LtH5du2uOkcs8EWmpEiUKSTmeYd3729u2FWuj+61MtHPU/jE5lnkH5Oyk974gi+0KeDKojYUkZuSw1cn9Lbe4GHTpuUbRYMJpS2dV4fxHO2RBkYai/0/B+cQ8Z4U1w8QII/1IwbE/8ARbFLh/F4XCtE2ZZV6mm4Pg/GCtPxAZhmJB/+QG5Huf8AbGdPsxr07oFcO5kdiQ8oQqb3dRm9he2IxxaeSS5ligC3u+UAvfbcYv11BDP+I6rqTZh6TptcecDTwiEDJKmbNYqJHv8Autt/jFpSvyC7eAdHwcTzHpN1oVOaonY7+UQ98NcUUQ+mKyoLRxje36x7YpxHIDGiqY1BMcaCy27hhuWHvj01ckAWSVxEpU3LHU2/Lgn4K9wXzTCJqGojZFYlM4t3y66/y1xxpjU1dssJEQUWCCygD33OvbHSDz/96mQU1NaD6JJGGmU7jfYnF6IQITTrIEVAWsguEG4UntftjRTTjoBpSOY8t1S00xjqhMEXUiP8n8R8gX7Yu8wUUU84NMxn/LnYWVgRcf8A2G1sW+JZqmOZqeMt02KuToQp737jTbAbhFXPEzQUtqhdGK5db98vf2wx095R5KTS9MuA/Q8EaJgrOwCi4Dakef2OL0Uf1BV9LerMe/sMCOLczQyIFfqrmIEtgbg90ubEG2C0NEY1KQynItiC+tu+XHJrxqLc+/8ALmxTUtR4GKbkcpTCTqBZTY9MbOPA/ithZigjizsyEPfS9yf+2uGTkbjkqIWqvqZj0idTH7nwDgNXXklku3oBIZhuSTqR7YVJJaTKTZUTqAknKc1swHYHxieoDKpZEzOBoL9u+JIIwAABcDQE+2IJKnqHKNxqQNzbtf8Axhad2guwvUfG6msmaOJlhAXY727/AL4o11BLT1kKdUsTYq7a2J01wZ4lw1YZVrY7RrmGde1jofjHudKIZI5xuCBcdgdmGOlGqsoqOou6+TK4ad+UFKtxfoxMrzOLMBuT5+cbHlBaWOIf/wBDKTKUNwNdF/zh25Y5XSgh++NkaaRVCkDYdvlj5wscZ4w4rpUyi5UNYAkAaDQ/vi408FjEpyyd2VKkWYI6ZCN1Jv6h74g+7KCzG7E2vfdR/jBitozKZQUIYPqG3JHYfO+A00XUcwhHGSxZ9i5/Sf7YySpX3E1J+TEnEMrMhzMzD0Adx8+2M/cyQmT0yx6m2lx3HvjRKPK4lIJUCyi9svi+LpqgQSxC5d7nT4vhL1+kI0qahbZ0tnPY9/P8saPmeVVa4XJnBXz3wNr+PhpAlJF94myGxUfT5sO9sCo6WqmYvLU9JrWt7D2XbGmn0kpK8tfkVKsr2jsbaOCBOI0jVeYoFLZW2Jv6Wt4F8df4tWrHTzSSuqw5G9RPpsRp+2OLcucqmtmV3qhOjplDEFSAp7Xwwc28gydIzJUtPEpXNDchQotqB7b40qytG/Ah735A/KfCBHESzZgHzJbYgm+oO4wyU1VcWN1NztpgZwVwSVRgQuo/fxgqsI3G+ONXm5SeR16SjGCxI6rhyTBhIoLdjbW3+cBoOeuIQtDS0scTA3WNSBcG519hhhmnEaF2NvHv7YVOBcap4K9KuaUmysgAXS51uPi+NPQOWb8GbrFGy8gnmjgXFC7tXRZy/pzAXyrfcEbDAZ6qeN1iyhoI2zCNjdCQNzfHX+beaKWpo5IPvIWR1BiYG2pPc+/jAsUsZRbBGyKAWuDew/3x2YzbjwYFEX+Fc1U+QSo4hc+lUb6VPe1tsHOHc/U6zNDIwRsur7o3xbY4Fy8iwVJ6x9KqfUFtZz2BttgEfszLzOscqooBYAgk28DyMU6cZcl+pcHUZeYKUZFaqhAKm5JvrbbFDiHOtHBrKwKlQR01s1wdwT2OEA/ZZOFMavFlazZyNR4A8YrcQ5VZ2MbT/ixLlszCwUb2/uMRU4oF5DXxXn9oXi+7x2aU5op31zKd7gbnthIk46s88p4jJJKUPoA2uOwX3wx8I4LPTCPqC5jBMLkAqt9h8nA/mHgaysHijF5WIdjoQ3fTsPfDIwSKs2VqfnWOMOscQyOtwh0ysD/bvgQnMtS+YZwOsMpAX6u2mGOPlVC8YFMFtre5bNYa/wAzgtXcMIKAoh9YeNxb8LTVDbBpeCrS7inwXgFTLFJ/zIpwD/pOWBkP8I74tvy7JTGKSCSQVjPZL6ZvZfJ9zizXTrNUxs4zdEWCg6m2+23zgjX8VZ3jsWQIRlLAXS/ZfOuGKLLxQpF3hq2WvVyWY9ZhqVJH1LbTNjHB+ZTT1DEl5YGb1B97dmP8QGOhRsjxEWVGRi7h0LdW+nyNr4UeK8it0vvKKWDXZ4l+oeLeVwqcFJWYNsdoYm4iJYnmp2WxOUZvzW7Edj2GBnGVmdkQB1LsPo2Ve+vc9vGAZ4BPTCnaOZGE3qsD6UI1sexNtMMXAuPxTB2LZahdLH6N/wAv9zjmz6Z03lDft3NEaqepaKVJxzqVEcTuY1QsHLaXI2udhfBiKQSymGmUMR6swBsfBBGLP/AY53BlRpYmYu3TFrkAaX9/OLkv2l9LJBw6mTMQFESLd1+W2OGx6eL3YB1HwScP+z3iVSrJOY4IWW2VVDXv31wuNweaOKallAJhJiDE6N+YEd72Iwa5h4vNSvElVXS9aT1SRRW/CB2G258YC88UjUFVDO1Q8vWsZEI1UW0udr2tg6tK8bLnlfcGE7Suxw+z/i0kvCz95mVSstr3GewPj8uFrjdcTWSNTs77qzhrg2IsNcBDQmnkaUH/AJefSTvkB/Np2w88A5apzEFgrQ67/TqO38sUpKXqRdraLtRSJJGJYy7Pa57l7efDDC5xGB5F6i5htmP6gP8AIx0CfhnQUmEK8eYtIVOqk6lgPF98AOMAJlkuxgdsxA/UO49jjLZxdmaE00J9HHnBZsxA3vt/+4C8w0rsBTxRF2le4a+vx8Ad8NlTRuS0yBFhZrBb63I2I84U3p6kx9BU6WptIWu7nxfcAjBwgs82DN+mxtW8P+60xLTRLKjhV6f1Ntmsw9tCO+Mcb4nSSSpFQRsqSoFkYAklj9Vh863xBQctM9OiPL6S9yn6SN/k4PcK4csJyQggb5/zfzw2p1kIcbYCpSfsi3y9xFuH1SwSopVVuhvZWTuR4b2wc5m+0an+7mnpFkkqJ/QEI1Ab/wA0wscQoI6gMhUZg49X5hbwfGLHDOLfdK+KoniR6eFcudFAMebTMf1kf0wulUhUd+/gk4ySJjyRxOmgz9FXCr9KN61HxbU4owc5SmygsGB9SMt3X4t2x1jiHPFHTQGoNQrg6qAdWuNABhc+y3hoJqKt2UyTt+HmsHUdwVODlRhJOTRFUktXEk8ankKnLqWCZptAtza4XvjpTfZdRNTtCsWRxZuuDrm3zeAL4W/tp4dTxrFUSKrVH0BA2W/hyB4wCqq7i7xvSPURmERZnluNFAvluDe9tMMhSUV6dAOTk9gfi/DqcrMksLCWGVh1U2kv9IPxbAmg5YdHC1EjRh0zKoY5mJ2Fr4t8LliNPH02ZCjnNma4duxK9hglS1bVEqxF0eTP9WgKD59hsMasbIpJPbFJzURKYc8qB2+m+hsfPtgtwDjlTlmSOqs6L6AwF38qCcNHHeS3ZlaNs0MZuyn6vfKe9zhNq+XSshDRuuYkr8ePnEtcpxaDHDq3jMclxE8t/wArAEH+RxHxbjFaCWenCSknPdPpA98UOGLUwsTDUlMo1zHYHBaHnWqKmWaFJI49CQcpe+gI84vaKKa/abWGPKyKQCDfKdD2vi5TfaC5ib/lx1EGZ2Jyqe2xG5vizw3nqKQsrwFAwzta1iB/fDJ/xfhVZa5jLG1g2mttL+dcQnyBaf7YUUKHpGTQbEf0uNsSv9qNHJcvE666i31e+CycJp5SOqscjopUSX0CjfTa+KJ+yankTNGWBIvmJOubaw9sQL1Fij5r4YwJzorHUent+k4gePh1Vld6gKUYZFDWBt5HcYC1X2aZZOmiOV2LX3I7qD2OKfGuUymYrpltmUrrYdhbt7YNE9Q9cR4bE0khhmj9Si92tlIG4HfTFCnd4m6MkhvlzQADvrce6HCRxbloygSRsQ+QMVbSwHf/ALYxMtfKEYSOypb1WAKKO/m2IVf2LXMNGH+h1iBXMIRtm2YexJOAtTFDNnKN0HQBemTox2Yg+w1wwcQp3WYFJlmjCA9YqA2fuPex0xrxLg7VxMjxLDKsdkjhTRyO7nYE+cRu4DRW4PzFJHOYErTFEBZZWFx20/qdcOq8xU1GBScKEctS4/Eq22BsbtfW2OWQ8PzRMudAwbVD9QtvrtbBPg9cqgqAqqbASbMbb6d8Ll6Y3JBZSSHLkfgAq61Vkk6mQ9SWQ6lyNgP4cMldwoVMlTWTJHNFGGtG2i3UWBHxbBbk+k+7cPkqBGI5nUsC3cAaE+3e2EjmSsEeSKcuUcZ+qoPTYt+XT5xmydsntj52crLhC3y3X9eKQSbve47WO1vAGKfCOB1JZiknQA9It+YDvgjRUaWmpxTGIMNJnvnN/wBOlrYHcH+8iSSKOQP0/Ttc27fGF7vLDTdnsrsrnaeXeaknurwdDW4/jBO9u6nAzmCuvFIVVSrPaIbADY6dtcHquYq0DLYE+gmw+m+222K3E4g1JVMVBIjdhoNCNiPGEtOTQ3S2c8n49AF6K+qfYILkKRuSTisY1bMyg9QA3833t/PC9ycbvK51Y98O9BTqYmJGpcEn4OFV9TxXYbQi5/JX4fAhXM56c2TMIgNW977DXEVTFPb05ctw1gfVbvbtizxVrK5G+ov3x7hcxc2Y3AXTCLLwacIXtsrGZUNgypm1IO+v+cYqM2XKSpzNYEjz5Bxf4xTqrKQoBzD+2K4jBkBIucv+cK/SwZwwdha4lwqSGriMESyM4IAZRlv8bDEnGLU9UJmglJ6V3HUIAk2upB2B7Yo81VDLWMAzACPSxOnuPB98e5k47OkkIWQgKisNAdfJuNf3x26Lk4Qu+eTmzSTkVqrg1ZJH95lLuwsAsly+XyAe2J+TCGndGDGN0PUXx7jBTk7jk0stZNJIWkWE5SbafAtlH8sa/Zgc8xVtQysx9z584KpljNa9gY2yiV+HyimeRKaMtYm7yLv+mwPscO/K8KNCyyLCozBmYWuSfB7YRqaqZp6lSbgSG2Oq8Cok+7IMi2yE7Yb/AGpjILYOzSJGzknKDYg/SFvprvtjePhkiXeRVK3uut99jr3xX4lIeoi3OUg3F9NvGK8y5JIQpIHVAtckag9icWgmWKrgVPLcIqpINGYbH/qHc/GF/iHLEkZjjXLKUuQDoNdl84fDTqwiBUatrphPjmYVLKCbCWwF8GmAyjBy1MFAeANmuFQC4X5PjC4OVYybSFobfV3s3j4x2HrERswNm8j9sD6xAzSggEFRfQeRirlOKZzGHh+WnyAsxMnpZDlGT838xjWP/iEeZo5ZFQelQJL/AALHHW+G8vU7cPkvEpyuSu+n9cI9fTqpIUWA1tglsHEFcI+0ivpmvIvWy6WZbafIGCB+0+WOqLvArZhmEfcFthfviKQ3m1/RfGOkGp5GYAtcLfvYHb2wWJW13Lx+1immJ61NkJFjlAOn98G6DnWhqbRxnpuVtqLXHjTc4BcW4LCsKMsSglWuQNTcYV0gWOSndBZl1B+L4qzRd2dNSGk6PrMVwSq30ub27+DvinDNcNGquzsOmHR8q3t52wj838SkmjpBI2YettgNSRc6AHBL7O+IyNHUIzXWGMvGCB6WF7Hbf5xX3LUt2K/OfCo0SOnRQtTTpadh9Lg6gk92wsuFIgaEMZIxeRSO4IP8tMdESveelpmlIcvqxKjUg99MIHM7lKqXJ6fXbTTTTTFASS5O88N5nHEeHF6ZFaQRhXgJ+kDRreLjbBmhokFKkL04MeX/AEmYNrvoe1jjlH2DMTUzJ+VosxHkg6HHYqdvxD7HCJKzLWxc+0TWhiJjyurWAB1WwNhgXyjCUoIZVhjSaTN1GYatY6YZefpCKRyN8wws8uVjyQIHYsFuAPGuEsYtH//Z"/>
          <p:cNvSpPr>
            <a:spLocks noChangeAspect="1" noChangeArrowheads="1"/>
          </p:cNvSpPr>
          <p:nvPr/>
        </p:nvSpPr>
        <p:spPr bwMode="auto">
          <a:xfrm>
            <a:off x="155575" y="-1562100"/>
            <a:ext cx="4714875" cy="3257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blog.oup.com/wp-content/uploads/2011/12/Justin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4114800" cy="511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wps.ablongman.com/wps/media/objects/419/429222/illustrations/WALL52951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"/>
            <a:ext cx="9296400" cy="4572000"/>
          </a:xfrm>
        </p:spPr>
        <p:txBody>
          <a:bodyPr/>
          <a:lstStyle/>
          <a:p>
            <a:pPr marL="834390" indent="-7429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71500" algn="l"/>
              </a:tabLst>
            </a:pPr>
            <a:r>
              <a:rPr lang="en-US" sz="3800" b="1" u="sng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Justinian’s Code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 updated Roman Law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– foundation for future of Europe </a:t>
            </a:r>
          </a:p>
          <a:p>
            <a:pPr marL="834390" indent="-7429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71500" algn="l"/>
              </a:tabLst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Built 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Hagia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Sophia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http://0.tqn.com/d/architecture/1/0/3/C/1/Hagia-Sofia-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968" y="2057401"/>
            <a:ext cx="4277032" cy="4800600"/>
          </a:xfrm>
          <a:prstGeom prst="rect">
            <a:avLst/>
          </a:prstGeom>
          <a:noFill/>
        </p:spPr>
      </p:pic>
      <p:pic>
        <p:nvPicPr>
          <p:cNvPr id="5" name="Picture 4" descr="http://www.willgoto.com/images/Size3/Turkey_Istanbul_Hagia_Sophia_Sultanatmet_square_ba4ee88f70234a75be88f48402289d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69705"/>
            <a:ext cx="4495800" cy="430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2362200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3600" b="1" u="sng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D. Great Schism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(1054) - 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Differences in how Christianity was practiced in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West vs Eastern part of Empire causes the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split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Catholic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and the Orthodox Church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649661"/>
              </p:ext>
            </p:extLst>
          </p:nvPr>
        </p:nvGraphicFramePr>
        <p:xfrm>
          <a:off x="419100" y="2971800"/>
          <a:ext cx="8305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470764938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4415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Orthodox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Catholic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7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Greek (Byzantine Empire)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Latin (Western Roman Empire)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38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Clergy Married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Clergy does</a:t>
                      </a:r>
                      <a:r>
                        <a:rPr lang="en-US" baseline="0" dirty="0" smtClean="0"/>
                        <a:t> not marry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20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Emperor had</a:t>
                      </a:r>
                      <a:r>
                        <a:rPr lang="en-US" baseline="0" dirty="0" smtClean="0"/>
                        <a:t> religious authority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Emperor does not have</a:t>
                      </a:r>
                      <a:r>
                        <a:rPr lang="en-US" baseline="0" dirty="0" smtClean="0"/>
                        <a:t> authority in church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19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“Orthodox”</a:t>
                      </a:r>
                      <a:r>
                        <a:rPr lang="en-US" baseline="0" dirty="0" smtClean="0"/>
                        <a:t> is Greek for “right belief”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Roman</a:t>
                      </a:r>
                      <a:r>
                        <a:rPr lang="en-US" baseline="0" dirty="0" smtClean="0"/>
                        <a:t> Catholic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1328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066800"/>
            <a:ext cx="4572000" cy="5562600"/>
          </a:xfrm>
        </p:spPr>
        <p:txBody>
          <a:bodyPr>
            <a:normAutofit fontScale="85000" lnSpcReduction="20000"/>
          </a:bodyPr>
          <a:lstStyle/>
          <a:p>
            <a:pPr marL="971550" lvl="1" indent="-514350">
              <a:buNone/>
            </a:pPr>
            <a:r>
              <a:rPr lang="en-US" sz="2900" dirty="0" smtClean="0"/>
              <a:t>A</a:t>
            </a:r>
            <a:r>
              <a:rPr lang="en-US" sz="3200" dirty="0" smtClean="0"/>
              <a:t>.  </a:t>
            </a:r>
            <a:r>
              <a:rPr lang="en-US" sz="3600" dirty="0" smtClean="0"/>
              <a:t>After </a:t>
            </a:r>
            <a:r>
              <a:rPr lang="en-US" sz="3600" dirty="0"/>
              <a:t>the fall of the </a:t>
            </a:r>
            <a:r>
              <a:rPr lang="en-US" sz="3600" dirty="0" smtClean="0"/>
              <a:t>Western Roman </a:t>
            </a:r>
            <a:r>
              <a:rPr lang="en-US" sz="3600" dirty="0"/>
              <a:t>Empire, there was chaos with little learning, society, or economy in </a:t>
            </a:r>
            <a:r>
              <a:rPr lang="en-US" sz="3600" dirty="0" smtClean="0"/>
              <a:t>Europe</a:t>
            </a:r>
          </a:p>
          <a:p>
            <a:pPr marL="800100" lvl="1" indent="-342900">
              <a:buNone/>
            </a:pPr>
            <a:endParaRPr lang="en-US" sz="1200" dirty="0"/>
          </a:p>
          <a:p>
            <a:pPr lvl="1">
              <a:buNone/>
            </a:pPr>
            <a:r>
              <a:rPr lang="en-US" sz="3600" b="1" dirty="0" smtClean="0"/>
              <a:t>B. </a:t>
            </a:r>
            <a:r>
              <a:rPr lang="en-US" sz="3600" dirty="0" smtClean="0"/>
              <a:t>disunity, people formed small regional kingdoms– the church/</a:t>
            </a:r>
            <a:r>
              <a:rPr lang="en-US" sz="3600" dirty="0"/>
              <a:t>C</a:t>
            </a:r>
            <a:r>
              <a:rPr lang="en-US" sz="3600" dirty="0" smtClean="0"/>
              <a:t>hristianity became increasingly important to Europeans  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0500"/>
            <a:ext cx="6172200" cy="74064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II. Dark </a:t>
            </a:r>
            <a:r>
              <a:rPr lang="en-US" sz="4400" b="1" dirty="0" smtClean="0"/>
              <a:t>Ages in Europe </a:t>
            </a:r>
            <a:endParaRPr lang="en-US" sz="4400" b="1" dirty="0"/>
          </a:p>
        </p:txBody>
      </p:sp>
      <p:pic>
        <p:nvPicPr>
          <p:cNvPr id="3074" name="Picture 2" descr="Image result for dark ages i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8006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04801"/>
            <a:ext cx="9296400" cy="2667000"/>
          </a:xfrm>
        </p:spPr>
        <p:txBody>
          <a:bodyPr/>
          <a:lstStyle/>
          <a:p>
            <a:pPr lvl="1">
              <a:buNone/>
            </a:pPr>
            <a:r>
              <a:rPr lang="en-US" sz="3200" b="1" u="sng" dirty="0" smtClean="0"/>
              <a:t>C. Charlemagne </a:t>
            </a:r>
            <a:r>
              <a:rPr lang="en-US" sz="3200" dirty="0" smtClean="0"/>
              <a:t>(strong military leader)</a:t>
            </a:r>
            <a:endParaRPr lang="en-US" dirty="0"/>
          </a:p>
          <a:p>
            <a:pPr lvl="2">
              <a:buNone/>
            </a:pPr>
            <a:r>
              <a:rPr lang="en-US" sz="2800" dirty="0" smtClean="0"/>
              <a:t>1. </a:t>
            </a:r>
            <a:r>
              <a:rPr lang="en-US" sz="2800" dirty="0" smtClean="0"/>
              <a:t>Pope </a:t>
            </a:r>
            <a:r>
              <a:rPr lang="en-US" sz="2800" dirty="0"/>
              <a:t>crowned him </a:t>
            </a:r>
            <a:r>
              <a:rPr lang="en-US" sz="2800" b="1" u="sng" dirty="0"/>
              <a:t>Holy Roman </a:t>
            </a:r>
            <a:r>
              <a:rPr lang="en-US" sz="2800" b="1" u="sng" dirty="0" smtClean="0"/>
              <a:t>Emperor </a:t>
            </a:r>
            <a:r>
              <a:rPr lang="en-US" sz="2800" dirty="0" smtClean="0"/>
              <a:t>after he helped him attack Muslims/Jews in the “holy land”</a:t>
            </a:r>
            <a:endParaRPr lang="en-US" sz="2000" dirty="0"/>
          </a:p>
          <a:p>
            <a:pPr lvl="2">
              <a:buNone/>
            </a:pPr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700" dirty="0" smtClean="0"/>
              <a:t>Encouraged </a:t>
            </a:r>
            <a:r>
              <a:rPr lang="en-US" sz="2700" dirty="0"/>
              <a:t>learning, made laws, spread Christianity</a:t>
            </a:r>
          </a:p>
          <a:p>
            <a:endParaRPr lang="en-US" dirty="0"/>
          </a:p>
        </p:txBody>
      </p:sp>
      <p:pic>
        <p:nvPicPr>
          <p:cNvPr id="2050" name="Picture 2" descr="Image result for charlemagne crowned holy roman empe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83085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22567</TotalTime>
  <Words>263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Times New Roman</vt:lpstr>
      <vt:lpstr>Wingdings 2</vt:lpstr>
      <vt:lpstr>Paper</vt:lpstr>
      <vt:lpstr>“The Middle Ages” </vt:lpstr>
      <vt:lpstr>I. Start of Byzantine Empire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Dark Ages in Europe 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Middle Ages” Ch. 13-14</dc:title>
  <dc:creator>pete</dc:creator>
  <cp:lastModifiedBy>Mercado, Brittany S.</cp:lastModifiedBy>
  <cp:revision>309</cp:revision>
  <dcterms:created xsi:type="dcterms:W3CDTF">2013-09-17T16:38:30Z</dcterms:created>
  <dcterms:modified xsi:type="dcterms:W3CDTF">2020-02-13T22:05:48Z</dcterms:modified>
</cp:coreProperties>
</file>