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31" r:id="rId3"/>
    <p:sldId id="361" r:id="rId4"/>
    <p:sldId id="332" r:id="rId5"/>
    <p:sldId id="272" r:id="rId6"/>
    <p:sldId id="261" r:id="rId7"/>
    <p:sldId id="265" r:id="rId8"/>
    <p:sldId id="323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128" autoAdjust="0"/>
  </p:normalViewPr>
  <p:slideViewPr>
    <p:cSldViewPr>
      <p:cViewPr varScale="1">
        <p:scale>
          <a:sx n="69" d="100"/>
          <a:sy n="69" d="100"/>
        </p:scale>
        <p:origin x="14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D62B9-D3C5-44A2-AA54-2F057B90BB8A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652D3-6D59-4CBB-84DF-EAA56C5F9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D7E91F-3F3D-4E59-8740-F89159AEC9A4}" type="datetimeFigureOut">
              <a:rPr lang="en-US" smtClean="0"/>
              <a:pPr/>
              <a:t>2/18/2020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B3581D-7061-4625-A73C-AEA71D0A9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ile:///\\localhost\upload.wikimedia.org\wikipedia\commons\d\d5\CouncilofClermon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file:///\\localhost\upload.wikimedia.org\wikipedia\commons\7\7a\Counquest_of_Jeusalem_(1099)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2.kym-cdn.com/photos/images/original/000/012/743/Bayeuxhammerti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9225" cy="681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76200"/>
            <a:ext cx="5257800" cy="99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“The Middle Ages”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3124200"/>
          </a:xfrm>
        </p:spPr>
        <p:txBody>
          <a:bodyPr>
            <a:normAutofit fontScale="92500" lnSpcReduction="10000"/>
          </a:bodyPr>
          <a:lstStyle/>
          <a:p>
            <a:pPr marL="971550" lvl="1" indent="-514350">
              <a:buNone/>
            </a:pPr>
            <a:r>
              <a:rPr lang="en-US" sz="3900" dirty="0" smtClean="0"/>
              <a:t>A. To </a:t>
            </a:r>
            <a:r>
              <a:rPr lang="en-US" sz="3900" dirty="0"/>
              <a:t>protect from invaders, </a:t>
            </a:r>
            <a:r>
              <a:rPr lang="en-US" sz="3900" b="1" u="sng" dirty="0"/>
              <a:t>peasants</a:t>
            </a:r>
            <a:r>
              <a:rPr lang="en-US" sz="3900" dirty="0"/>
              <a:t> </a:t>
            </a:r>
            <a:r>
              <a:rPr lang="en-US" sz="3900" dirty="0" smtClean="0"/>
              <a:t>bound themselves </a:t>
            </a:r>
            <a:r>
              <a:rPr lang="en-US" sz="3900" dirty="0"/>
              <a:t>to lords and worked in large </a:t>
            </a:r>
            <a:r>
              <a:rPr lang="en-US" sz="3900" dirty="0" smtClean="0"/>
              <a:t>manors</a:t>
            </a:r>
          </a:p>
          <a:p>
            <a:pPr marL="800100" lvl="1" indent="-342900">
              <a:buNone/>
            </a:pPr>
            <a:endParaRPr lang="en-US" sz="3000" dirty="0"/>
          </a:p>
          <a:p>
            <a:pPr lvl="1">
              <a:buNone/>
            </a:pPr>
            <a:r>
              <a:rPr lang="en-US" sz="3900" dirty="0" smtClean="0"/>
              <a:t>B.	Lords </a:t>
            </a:r>
            <a:r>
              <a:rPr lang="en-US" sz="3900" dirty="0"/>
              <a:t>hired </a:t>
            </a:r>
            <a:r>
              <a:rPr lang="en-US" sz="3900" b="1" u="sng" dirty="0"/>
              <a:t>knights</a:t>
            </a:r>
            <a:r>
              <a:rPr lang="en-US" sz="3900" dirty="0"/>
              <a:t> (mounted warrior class) who </a:t>
            </a:r>
            <a:r>
              <a:rPr lang="en-US" sz="3900" dirty="0" smtClean="0"/>
              <a:t>got land </a:t>
            </a:r>
            <a:r>
              <a:rPr lang="en-US" sz="3900" dirty="0"/>
              <a:t>in </a:t>
            </a:r>
            <a:r>
              <a:rPr lang="en-US" sz="3900" dirty="0" smtClean="0"/>
              <a:t>return (vassal)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III. Feudal System</a:t>
            </a:r>
            <a:endParaRPr lang="en-US" dirty="0"/>
          </a:p>
        </p:txBody>
      </p:sp>
      <p:pic>
        <p:nvPicPr>
          <p:cNvPr id="4" name="Picture 2" descr="http://karenswhimsy.com/public-domain-images/medieval-knights/images/medieval-knight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168352"/>
            <a:ext cx="3581400" cy="2689648"/>
          </a:xfrm>
          <a:prstGeom prst="rect">
            <a:avLst/>
          </a:prstGeom>
          <a:noFill/>
        </p:spPr>
      </p:pic>
      <p:pic>
        <p:nvPicPr>
          <p:cNvPr id="6" name="Picture 12" descr="Medieval Peasa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4400"/>
            <a:ext cx="4343400" cy="252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52400"/>
            <a:ext cx="8915400" cy="2971800"/>
          </a:xfrm>
        </p:spPr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sz="4400" dirty="0"/>
              <a:t>C.</a:t>
            </a:r>
            <a:r>
              <a:rPr lang="en-US" sz="4700" dirty="0"/>
              <a:t>	</a:t>
            </a:r>
            <a:r>
              <a:rPr lang="en-US" sz="4700" b="1" u="sng" dirty="0"/>
              <a:t>Lords</a:t>
            </a:r>
            <a:r>
              <a:rPr lang="en-US" sz="4700" dirty="0"/>
              <a:t> competed with each other but were under </a:t>
            </a:r>
            <a:r>
              <a:rPr lang="en-US" sz="4700" dirty="0" smtClean="0"/>
              <a:t>the </a:t>
            </a:r>
            <a:r>
              <a:rPr lang="en-US" sz="4700" dirty="0"/>
              <a:t>king</a:t>
            </a:r>
          </a:p>
          <a:p>
            <a:pPr lvl="1">
              <a:buNone/>
            </a:pPr>
            <a:endParaRPr lang="en-US" sz="3800" dirty="0"/>
          </a:p>
          <a:p>
            <a:pPr lvl="1">
              <a:buNone/>
            </a:pPr>
            <a:r>
              <a:rPr lang="en-US" sz="4700" dirty="0"/>
              <a:t>D. </a:t>
            </a:r>
            <a:r>
              <a:rPr lang="en-US" sz="4700" b="1" u="sng" dirty="0" smtClean="0"/>
              <a:t>Kings</a:t>
            </a:r>
            <a:r>
              <a:rPr lang="en-US" sz="4700" dirty="0" smtClean="0"/>
              <a:t> </a:t>
            </a:r>
            <a:r>
              <a:rPr lang="en-US" sz="4700" dirty="0"/>
              <a:t>had little power, had a system of give and take with </a:t>
            </a:r>
            <a:r>
              <a:rPr lang="en-US" sz="4700" dirty="0" smtClean="0"/>
              <a:t>lords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6" descr="http://www.billboard.com/files/styles/promo_650/public/media/lorde-2-grammys-2014-show-650-430.jpg"/>
          <p:cNvPicPr>
            <a:picLocks noChangeAspect="1" noChangeArrowheads="1"/>
          </p:cNvPicPr>
          <p:nvPr/>
        </p:nvPicPr>
        <p:blipFill>
          <a:blip r:embed="rId2" cstate="print"/>
          <a:srcRect l="6465" r="12727"/>
          <a:stretch>
            <a:fillRect/>
          </a:stretch>
        </p:blipFill>
        <p:spPr bwMode="auto">
          <a:xfrm>
            <a:off x="14140" y="4104552"/>
            <a:ext cx="3367170" cy="2752662"/>
          </a:xfrm>
          <a:prstGeom prst="rect">
            <a:avLst/>
          </a:prstGeom>
          <a:noFill/>
        </p:spPr>
      </p:pic>
      <p:pic>
        <p:nvPicPr>
          <p:cNvPr id="1026" name="Picture 2" descr="Image result for lord disi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23049"/>
            <a:ext cx="2819400" cy="41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ing middle 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10" y="3228605"/>
            <a:ext cx="2943290" cy="36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14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missokeeffehistory.weebly.com/uploads/1/9/7/2/19726989/427034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endParaRPr lang="en-US" dirty="0" smtClean="0"/>
          </a:p>
        </p:txBody>
      </p:sp>
      <p:pic>
        <p:nvPicPr>
          <p:cNvPr id="1026" name="Picture 2" descr="http://3.bp.blogspot.com/_GkGbli-cAog/S_NGjV245FI/AAAAAAAAAD0/5Oddtsea9dk/S660/Feu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71427"/>
            <a:ext cx="8839200" cy="1895573"/>
          </a:xfrm>
        </p:spPr>
        <p:txBody>
          <a:bodyPr/>
          <a:lstStyle/>
          <a:p>
            <a:pPr lvl="1">
              <a:buNone/>
            </a:pPr>
            <a:r>
              <a:rPr lang="en-US" sz="3200" dirty="0" smtClean="0"/>
              <a:t>A. Almost </a:t>
            </a:r>
            <a:r>
              <a:rPr lang="en-US" sz="3200" dirty="0"/>
              <a:t>every European was Catholic</a:t>
            </a:r>
            <a:endParaRPr lang="en-US" dirty="0"/>
          </a:p>
          <a:p>
            <a:pPr lvl="1">
              <a:buNone/>
            </a:pPr>
            <a:r>
              <a:rPr lang="en-US" sz="3200" b="1" u="sng" dirty="0" smtClean="0"/>
              <a:t>B. Pope</a:t>
            </a:r>
            <a:r>
              <a:rPr lang="en-US" sz="3200" dirty="0" smtClean="0"/>
              <a:t> </a:t>
            </a:r>
            <a:r>
              <a:rPr lang="en-US" sz="3200" dirty="0"/>
              <a:t>(the religious &amp;</a:t>
            </a:r>
            <a:r>
              <a:rPr lang="en-US" sz="3200" dirty="0" smtClean="0"/>
              <a:t> </a:t>
            </a:r>
            <a:r>
              <a:rPr lang="en-US" sz="3200" dirty="0"/>
              <a:t>political leader of Catholic Church) oversaw all kings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9427"/>
            <a:ext cx="8153400" cy="762000"/>
          </a:xfrm>
        </p:spPr>
        <p:txBody>
          <a:bodyPr/>
          <a:lstStyle/>
          <a:p>
            <a:pPr algn="ctr"/>
            <a:r>
              <a:rPr lang="en-US" b="1" dirty="0" smtClean="0"/>
              <a:t>IV. Middle Ages Religion</a:t>
            </a:r>
            <a:endParaRPr lang="en-US" b="1" dirty="0"/>
          </a:p>
        </p:txBody>
      </p:sp>
      <p:pic>
        <p:nvPicPr>
          <p:cNvPr id="9218" name="Picture 2" descr="File:CouncilofClermo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51043"/>
            <a:ext cx="3810000" cy="4306957"/>
          </a:xfrm>
          <a:prstGeom prst="rect">
            <a:avLst/>
          </a:prstGeom>
          <a:noFill/>
        </p:spPr>
      </p:pic>
      <p:pic>
        <p:nvPicPr>
          <p:cNvPr id="9220" name="Picture 4" descr="Pope Leo 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429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57200" y="152401"/>
            <a:ext cx="9601200" cy="3581399"/>
          </a:xfrm>
        </p:spPr>
        <p:txBody>
          <a:bodyPr/>
          <a:lstStyle/>
          <a:p>
            <a:pPr lvl="1" algn="ctr">
              <a:buNone/>
            </a:pPr>
            <a:r>
              <a:rPr lang="en-US" sz="2800" dirty="0" smtClean="0"/>
              <a:t>C</a:t>
            </a:r>
            <a:r>
              <a:rPr lang="en-US" sz="3600" dirty="0" smtClean="0"/>
              <a:t>. Pope Urban II called for </a:t>
            </a:r>
            <a:r>
              <a:rPr lang="en-US" sz="3600" b="1" u="sng" dirty="0" smtClean="0"/>
              <a:t>Crusades</a:t>
            </a:r>
            <a:r>
              <a:rPr lang="en-US" sz="3600" dirty="0" smtClean="0"/>
              <a:t> against Muslims in the Holy Land </a:t>
            </a:r>
            <a:endParaRPr lang="en-US" sz="2000" dirty="0" smtClean="0"/>
          </a:p>
          <a:p>
            <a:pPr lvl="2">
              <a:buNone/>
            </a:pPr>
            <a:r>
              <a:rPr lang="en-US" sz="3200" dirty="0" smtClean="0"/>
              <a:t>1. Christians ruled Jerusalem for 100 years before being defeated</a:t>
            </a:r>
          </a:p>
          <a:p>
            <a:pPr lvl="2">
              <a:buNone/>
            </a:pPr>
            <a:r>
              <a:rPr lang="en-US" sz="3200" dirty="0" smtClean="0"/>
              <a:t>2.  Christians were exposed to Muslims’ learning, advancements, goods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6" name="Picture 4" descr="File:Counquest of Jeusalem (1099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09898"/>
            <a:ext cx="5766296" cy="3448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"/>
            <a:ext cx="9144000" cy="4572000"/>
          </a:xfrm>
        </p:spPr>
        <p:txBody>
          <a:bodyPr/>
          <a:lstStyle/>
          <a:p>
            <a:pPr marL="274320" lvl="2" indent="-27432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4000" dirty="0" smtClean="0"/>
              <a:t>3</a:t>
            </a:r>
            <a:r>
              <a:rPr lang="en-US" sz="3600" dirty="0" smtClean="0"/>
              <a:t>. Muslim kingdoms were more affected by the rise of the Mongols and the Turks </a:t>
            </a:r>
            <a:r>
              <a:rPr lang="en-US" sz="3500" dirty="0" smtClean="0"/>
              <a:t>afterward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4754" name="Picture 2" descr="http://bearveracity.files.wordpress.com/2012/12/mongol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6629400" cy="5562600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3/35/YuanEmperorAlbumGenghis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600" y="1295400"/>
            <a:ext cx="3806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wall-maps.com/classroom/history/World-History/w37_Crusad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2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22517</TotalTime>
  <Words>158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Constantia</vt:lpstr>
      <vt:lpstr>Wingdings 2</vt:lpstr>
      <vt:lpstr>Paper</vt:lpstr>
      <vt:lpstr>“The Middle Ages” </vt:lpstr>
      <vt:lpstr>III. Feudal System</vt:lpstr>
      <vt:lpstr>PowerPoint Presentation</vt:lpstr>
      <vt:lpstr>PowerPoint Presentation</vt:lpstr>
      <vt:lpstr>PowerPoint Presentation</vt:lpstr>
      <vt:lpstr>IV. Middle Ages Religion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Middle Ages” Ch. 13-14</dc:title>
  <dc:creator>pete</dc:creator>
  <cp:lastModifiedBy>Mercado, Brittany S.</cp:lastModifiedBy>
  <cp:revision>304</cp:revision>
  <dcterms:created xsi:type="dcterms:W3CDTF">2013-09-17T16:38:30Z</dcterms:created>
  <dcterms:modified xsi:type="dcterms:W3CDTF">2020-02-18T18:04:52Z</dcterms:modified>
</cp:coreProperties>
</file>