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324" r:id="rId4"/>
    <p:sldId id="280" r:id="rId5"/>
    <p:sldId id="281" r:id="rId6"/>
    <p:sldId id="334" r:id="rId7"/>
    <p:sldId id="335" r:id="rId8"/>
    <p:sldId id="283" r:id="rId9"/>
    <p:sldId id="284" r:id="rId10"/>
    <p:sldId id="285" r:id="rId11"/>
    <p:sldId id="288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128" autoAdjust="0"/>
  </p:normalViewPr>
  <p:slideViewPr>
    <p:cSldViewPr>
      <p:cViewPr varScale="1">
        <p:scale>
          <a:sx n="69" d="100"/>
          <a:sy n="69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D62B9-D3C5-44A2-AA54-2F057B90BB8A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652D3-6D59-4CBB-84DF-EAA56C5F9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grbSQ6O6kb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\\localhost\upload.wikimedia.org\wikipedia\commons\0\02\Magna_Cart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file:///\\localhost\upload.wikimedia.org\wikipedia\commons\f\fc\Joao_sem_terra_assina_carta_Magna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kym-cdn.com/photos/images/original/000/012/743/Bayeuxhammer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9225" cy="68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76200"/>
            <a:ext cx="5257800" cy="99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“The Middle Ages”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sz="3600" b="1" u="sng" dirty="0" smtClean="0"/>
              <a:t>D. </a:t>
            </a:r>
            <a:r>
              <a:rPr lang="en-US" sz="3600" b="1" u="sng" dirty="0"/>
              <a:t>Black Death</a:t>
            </a:r>
            <a:r>
              <a:rPr lang="en-US" sz="3600" dirty="0"/>
              <a:t>, plagued that killed 1/3 of population, helped increase the rights and pay of the peasants that survived</a:t>
            </a:r>
          </a:p>
          <a:p>
            <a:pPr lvl="1" eaLnBrk="1" hangingPunct="1"/>
            <a:endParaRPr lang="en-US" sz="3200" dirty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4733925"/>
            <a:ext cx="106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>
                <a:hlinkClick r:id="rId2"/>
              </a:rPr>
              <a:t>http://www.youtube.com/watch?v=grbSQ6O6kbs</a:t>
            </a:r>
            <a:r>
              <a:rPr lang="en-US" dirty="0"/>
              <a:t> 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810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86263"/>
            <a:ext cx="32004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lbany.edu/news/images/Renaissance_Plague_Doctor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799" y="0"/>
            <a:ext cx="5791201" cy="6867036"/>
          </a:xfrm>
          <a:prstGeom prst="rect">
            <a:avLst/>
          </a:prstGeom>
          <a:noFill/>
        </p:spPr>
      </p:pic>
      <p:pic>
        <p:nvPicPr>
          <p:cNvPr id="1028" name="Picture 4" descr="http://maskwerks.tripod.com/sitebuildercontent/sitebuilderpictures/plaguedoctordra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2" y="0"/>
            <a:ext cx="33330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419600" cy="2209800"/>
          </a:xfrm>
        </p:spPr>
        <p:txBody>
          <a:bodyPr>
            <a:noAutofit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E. Stability, trade, and middle class helped lead to the Renaissance</a:t>
            </a:r>
            <a:r>
              <a:rPr lang="en-US" sz="3200" dirty="0">
                <a:solidFill>
                  <a:sysClr val="windowText" lastClr="000000"/>
                </a:solidFill>
              </a:rPr>
              <a:t/>
            </a:r>
            <a:br>
              <a:rPr lang="en-US" sz="3200" dirty="0">
                <a:solidFill>
                  <a:sysClr val="windowText" lastClr="000000"/>
                </a:solidFill>
              </a:rPr>
            </a:b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-23813"/>
            <a:ext cx="46021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" y="4267200"/>
            <a:ext cx="2301876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6323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2320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838200"/>
            <a:ext cx="9448800" cy="4572000"/>
          </a:xfrm>
        </p:spPr>
        <p:txBody>
          <a:bodyPr/>
          <a:lstStyle/>
          <a:p>
            <a:pPr lvl="1">
              <a:buNone/>
            </a:pPr>
            <a:r>
              <a:rPr lang="en-US" sz="3600" dirty="0" smtClean="0"/>
              <a:t>A. After </a:t>
            </a:r>
            <a:r>
              <a:rPr lang="en-US" sz="3600" dirty="0"/>
              <a:t>Crusades, kings gained more power- more stability</a:t>
            </a:r>
            <a:endParaRPr lang="en-US" sz="2800" dirty="0"/>
          </a:p>
          <a:p>
            <a:pPr marL="1371600" lvl="2" indent="-457200">
              <a:buNone/>
            </a:pPr>
            <a:r>
              <a:rPr lang="en-US" sz="3200" dirty="0" smtClean="0"/>
              <a:t>1. Except </a:t>
            </a:r>
            <a:r>
              <a:rPr lang="en-US" sz="3200" dirty="0"/>
              <a:t>in England, the lords forced the king to sign the </a:t>
            </a:r>
            <a:r>
              <a:rPr lang="en-US" sz="3200" b="1" u="sng" dirty="0"/>
              <a:t>Magna </a:t>
            </a:r>
            <a:r>
              <a:rPr lang="en-US" sz="3200" b="1" u="sng" dirty="0" err="1" smtClean="0"/>
              <a:t>Carta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V. High Middle Ages</a:t>
            </a:r>
            <a:endParaRPr lang="en-US" sz="4400" b="1" dirty="0"/>
          </a:p>
        </p:txBody>
      </p:sp>
      <p:pic>
        <p:nvPicPr>
          <p:cNvPr id="7170" name="Picture 2" descr="File:Magna Car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368"/>
            <a:ext cx="5574549" cy="3581400"/>
          </a:xfrm>
          <a:prstGeom prst="rect">
            <a:avLst/>
          </a:prstGeom>
          <a:noFill/>
        </p:spPr>
      </p:pic>
      <p:pic>
        <p:nvPicPr>
          <p:cNvPr id="7172" name="Picture 4" descr="File:Joao sem terra assina carta Mag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7548" y="3048000"/>
            <a:ext cx="276645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838200" y="0"/>
            <a:ext cx="9982200" cy="4572000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en-US" sz="3600" dirty="0" smtClean="0"/>
              <a:t>a. Limited the power of the king, nobles eventually created Parliament to advise</a:t>
            </a:r>
          </a:p>
          <a:p>
            <a:pPr lvl="3">
              <a:buNone/>
            </a:pPr>
            <a:r>
              <a:rPr lang="en-US" sz="3600" dirty="0" smtClean="0"/>
              <a:t>b. Gave basic legal and trading rights to the people</a:t>
            </a:r>
          </a:p>
          <a:p>
            <a:pPr>
              <a:buNone/>
            </a:pPr>
            <a:endParaRPr lang="en-US" sz="3300" dirty="0"/>
          </a:p>
        </p:txBody>
      </p:sp>
      <p:pic>
        <p:nvPicPr>
          <p:cNvPr id="4" name="Picture 2" descr="http://static.guim.co.uk/sys-images/Guardian/Pix/pictures/2014/10/31/1414788645255/Magna-carta-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70696"/>
            <a:ext cx="6477000" cy="4687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-838200" y="0"/>
            <a:ext cx="9982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lvl="2" eaLnBrk="1" hangingPunct="1"/>
            <a:r>
              <a:rPr lang="en-US" sz="3200" dirty="0"/>
              <a:t>2. Kings fought for </a:t>
            </a:r>
            <a:r>
              <a:rPr lang="en-US" sz="3200" dirty="0" smtClean="0"/>
              <a:t>dominance in Europe</a:t>
            </a:r>
            <a:endParaRPr lang="en-US" sz="2000" dirty="0"/>
          </a:p>
          <a:p>
            <a:pPr lvl="3" eaLnBrk="1" hangingPunct="1"/>
            <a:r>
              <a:rPr lang="en-US" sz="3200" b="1" u="sng" dirty="0"/>
              <a:t>a. Hundred Years War</a:t>
            </a:r>
            <a:r>
              <a:rPr lang="en-US" sz="3200" dirty="0"/>
              <a:t>- British invaded </a:t>
            </a:r>
            <a:r>
              <a:rPr lang="en-US" sz="3200" dirty="0" smtClean="0"/>
              <a:t>France (</a:t>
            </a:r>
            <a:r>
              <a:rPr lang="en-US" sz="2800" dirty="0" smtClean="0"/>
              <a:t>French </a:t>
            </a:r>
            <a:r>
              <a:rPr lang="en-US" sz="2800" dirty="0"/>
              <a:t>inspired to victory by Joan of </a:t>
            </a:r>
            <a:r>
              <a:rPr lang="en-US" sz="2800" dirty="0" smtClean="0"/>
              <a:t>Arc</a:t>
            </a:r>
            <a:r>
              <a:rPr lang="en-US" sz="2400" dirty="0" smtClean="0"/>
              <a:t>)</a:t>
            </a:r>
            <a:endParaRPr lang="en-US" sz="2800" dirty="0"/>
          </a:p>
          <a:p>
            <a:pPr lvl="3" eaLnBrk="1" hangingPunct="1"/>
            <a:r>
              <a:rPr lang="en-US" sz="2800" b="1" u="sng" dirty="0"/>
              <a:t>b. Reconquista </a:t>
            </a:r>
            <a:r>
              <a:rPr lang="en-US" sz="2800" dirty="0"/>
              <a:t>- Christian Spanish defeated the last of the Moors </a:t>
            </a:r>
            <a:endParaRPr lang="en-US" dirty="0"/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9060"/>
            <a:ext cx="5479264" cy="37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30" y="2438400"/>
            <a:ext cx="273427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0"/>
            <a:ext cx="9296400" cy="4419600"/>
          </a:xfrm>
        </p:spPr>
        <p:txBody>
          <a:bodyPr>
            <a:normAutofit/>
          </a:bodyPr>
          <a:lstStyle/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sz="2800" dirty="0" smtClean="0">
                <a:ea typeface="ＭＳ Ｐゴシック" panose="020B0600070205080204" pitchFamily="34" charset="-128"/>
              </a:rPr>
              <a:t>B. </a:t>
            </a:r>
            <a:r>
              <a:rPr lang="en-US" sz="3600" dirty="0" smtClean="0">
                <a:ea typeface="ＭＳ Ｐゴシック" panose="020B0600070205080204" pitchFamily="34" charset="-128"/>
              </a:rPr>
              <a:t>Changes in society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1. Innovations in agriculture like crop rotation, advanced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plows, and windmills increased population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2. At first economies were local with goods exchanged by bartering</a:t>
            </a:r>
          </a:p>
        </p:txBody>
      </p:sp>
      <p:pic>
        <p:nvPicPr>
          <p:cNvPr id="17411" name="Picture 5" descr="http://2.bp.blogspot.com/-I9w7GVnMXPY/UGm3293pCQI/AAAAAAAAAes/Nl1LkIE1JKM/s1600/medieval+fa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905250"/>
            <a:ext cx="48958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http://medievaleurope.mrdonn.org/plow_medieva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48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1000" y="304800"/>
            <a:ext cx="9372600" cy="4572000"/>
          </a:xfrm>
        </p:spPr>
        <p:txBody>
          <a:bodyPr/>
          <a:lstStyle/>
          <a:p>
            <a:pPr lvl="2">
              <a:buNone/>
            </a:pPr>
            <a:r>
              <a:rPr lang="en-US" sz="4000" dirty="0" smtClean="0"/>
              <a:t>3. Later, trade was expanded through trade fairs</a:t>
            </a:r>
          </a:p>
          <a:p>
            <a:pPr lvl="2">
              <a:buNone/>
            </a:pPr>
            <a:r>
              <a:rPr lang="en-US" sz="4000" dirty="0" smtClean="0"/>
              <a:t>4. Currency replaced bartering and a banking system emerged with the use of credit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5058" name="Picture 2" descr="http://content.mindmixercanada.com/Live/Projects/calgary/content/69181/121107050040-tl-flea-markets-brooklyn-horizontal-gallery.jpg?635386255393830000"/>
          <p:cNvPicPr>
            <a:picLocks noChangeAspect="1" noChangeArrowheads="1"/>
          </p:cNvPicPr>
          <p:nvPr/>
        </p:nvPicPr>
        <p:blipFill>
          <a:blip r:embed="rId2" cstate="print"/>
          <a:srcRect r="1667"/>
          <a:stretch>
            <a:fillRect/>
          </a:stretch>
        </p:blipFill>
        <p:spPr bwMode="auto">
          <a:xfrm>
            <a:off x="3276600" y="3581400"/>
            <a:ext cx="6078329" cy="3276600"/>
          </a:xfrm>
          <a:prstGeom prst="rect">
            <a:avLst/>
          </a:prstGeom>
          <a:noFill/>
        </p:spPr>
      </p:pic>
      <p:pic>
        <p:nvPicPr>
          <p:cNvPr id="12290" name="Picture 2" descr="https://mrgrayhistory.wikispaces.com/file/view/Africa_-_Ghana_Salt.jpg/244074275/693x502/Africa_-_Ghana_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1400"/>
            <a:ext cx="5492549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04800" y="228600"/>
            <a:ext cx="9144000" cy="21336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3200" b="1" u="sng" dirty="0" smtClean="0"/>
              <a:t>5. guilds</a:t>
            </a:r>
            <a:r>
              <a:rPr lang="en-US" sz="3200" dirty="0" smtClean="0"/>
              <a:t>- craftsmen of same trade come together to protect quality and no competition</a:t>
            </a:r>
            <a:endParaRPr lang="en-US" sz="2000" dirty="0" smtClean="0"/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12290" name="Picture 2" descr="http://upload.wikimedia.org/wikipedia/commons/thumb/2/2d/Shoemaker_Book_of_Trades.png/640px-Shoemaker_Book_of_Trad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80792"/>
            <a:ext cx="3962400" cy="5377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581025" y="19812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None/>
            </a:pPr>
            <a:r>
              <a:rPr lang="en-US" sz="3200" dirty="0"/>
              <a:t>6. Towns developed that were loyal only to the king- became centers of trade and a new “middle” class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/>
          <a:lstStyle/>
          <a:p>
            <a:pPr lvl="1" eaLnBrk="1" hangingPunct="1">
              <a:buFont typeface="Wingdings 2" panose="05020102010507070707" pitchFamily="18" charset="2"/>
              <a:buNone/>
            </a:pPr>
            <a:r>
              <a:rPr lang="en-US" sz="3200" dirty="0" smtClean="0">
                <a:ea typeface="ＭＳ Ｐゴシック" panose="020B0600070205080204" pitchFamily="34" charset="-128"/>
              </a:rPr>
              <a:t>C. </a:t>
            </a:r>
            <a:r>
              <a:rPr lang="en-US" sz="3600" dirty="0" smtClean="0">
                <a:ea typeface="ＭＳ Ｐゴシック" panose="020B0600070205080204" pitchFamily="34" charset="-128"/>
              </a:rPr>
              <a:t>Arts of Middle Ages</a:t>
            </a:r>
            <a:endParaRPr lang="en-US" sz="2000" dirty="0" smtClean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2800" dirty="0" smtClean="0">
                <a:ea typeface="ＭＳ Ｐゴシック" panose="020B0600070205080204" pitchFamily="34" charset="-128"/>
              </a:rPr>
              <a:t>1. Architecture: Castles and Cathedrals 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2800" dirty="0" smtClean="0">
                <a:ea typeface="ＭＳ Ｐゴシック" panose="020B0600070205080204" pitchFamily="34" charset="-128"/>
              </a:rPr>
              <a:t>2. Art: Paintings and Tapestries</a:t>
            </a:r>
            <a:endParaRPr lang="en-US" sz="1800" dirty="0" smtClean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 2" panose="05020102010507070707" pitchFamily="18" charset="2"/>
              <a:buNone/>
            </a:pPr>
            <a:r>
              <a:rPr lang="en-US" sz="2800" dirty="0" smtClean="0">
                <a:ea typeface="ＭＳ Ｐゴシック" panose="020B0600070205080204" pitchFamily="34" charset="-128"/>
              </a:rPr>
              <a:t>3. </a:t>
            </a:r>
            <a:r>
              <a:rPr lang="en-US" sz="2700" dirty="0" smtClean="0">
                <a:ea typeface="ＭＳ Ｐゴシック" panose="020B0600070205080204" pitchFamily="34" charset="-128"/>
              </a:rPr>
              <a:t>Literature: mostly religious and in Latin but later some written in the </a:t>
            </a:r>
            <a:r>
              <a:rPr lang="en-US" sz="2700" b="1" u="sng" dirty="0" smtClean="0">
                <a:ea typeface="ＭＳ Ｐゴシック" panose="020B0600070205080204" pitchFamily="34" charset="-128"/>
              </a:rPr>
              <a:t>vernacular</a:t>
            </a:r>
            <a:r>
              <a:rPr lang="en-US" sz="2700" dirty="0" smtClean="0">
                <a:ea typeface="ＭＳ Ｐゴシック" panose="020B0600070205080204" pitchFamily="34" charset="-128"/>
              </a:rPr>
              <a:t> (everyday language)						</a:t>
            </a:r>
            <a:r>
              <a:rPr lang="en-US" sz="1600" dirty="0" smtClean="0">
                <a:ea typeface="ＭＳ Ｐゴシック" panose="020B0600070205080204" pitchFamily="34" charset="-128"/>
              </a:rPr>
              <a:t>English/French</a:t>
            </a:r>
            <a:endParaRPr lang="en-US" sz="27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44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276600"/>
            <a:ext cx="46180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9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>
              <a:ea typeface="+mj-ea"/>
            </a:endParaRPr>
          </a:p>
        </p:txBody>
      </p:sp>
      <p:pic>
        <p:nvPicPr>
          <p:cNvPr id="5122" name="Picture 2" descr="http://upload.wikimedia.org/wikipedia/commons/5/53/Giotto_di_Bondone_086.jpg"/>
          <p:cNvPicPr>
            <a:picLocks noChangeAspect="1" noChangeArrowheads="1"/>
          </p:cNvPicPr>
          <p:nvPr/>
        </p:nvPicPr>
        <p:blipFill>
          <a:blip r:embed="rId2" cstate="print"/>
          <a:srcRect l="8149" r="4517"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</p:spPr>
      </p:pic>
      <p:pic>
        <p:nvPicPr>
          <p:cNvPr id="5124" name="Picture 4" descr="ANTIQUE RISEN CHRIST MEDIEVAL ART NEEDLEPOINT TAPESTRY CANV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3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22517</TotalTime>
  <Words>286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Calibri</vt:lpstr>
      <vt:lpstr>Constantia</vt:lpstr>
      <vt:lpstr>Wingdings 2</vt:lpstr>
      <vt:lpstr>Paper</vt:lpstr>
      <vt:lpstr>“The Middle Ages” </vt:lpstr>
      <vt:lpstr>V. High Middle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Stability, trade, and middle class helped lead to the Renaissance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Middle Ages” Ch. 13-14</dc:title>
  <dc:creator>pete</dc:creator>
  <cp:lastModifiedBy>Mercado, Brittany S.</cp:lastModifiedBy>
  <cp:revision>304</cp:revision>
  <dcterms:created xsi:type="dcterms:W3CDTF">2013-09-17T16:38:30Z</dcterms:created>
  <dcterms:modified xsi:type="dcterms:W3CDTF">2020-02-18T18:05:22Z</dcterms:modified>
</cp:coreProperties>
</file>